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83" r:id="rId3"/>
    <p:sldId id="288" r:id="rId4"/>
    <p:sldId id="289" r:id="rId5"/>
    <p:sldId id="291" r:id="rId6"/>
    <p:sldId id="285" r:id="rId7"/>
    <p:sldId id="286" r:id="rId8"/>
    <p:sldId id="287" r:id="rId9"/>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3587D9B-F1AC-420A-B6E4-2E64A72DB19A}">
          <p14:sldIdLst>
            <p14:sldId id="256"/>
            <p14:sldId id="283"/>
          </p14:sldIdLst>
        </p14:section>
        <p14:section name="作成・編集方法" id="{E43A2F33-4934-4EB8-A983-5919F19A4425}">
          <p14:sldIdLst>
            <p14:sldId id="288"/>
            <p14:sldId id="289"/>
            <p14:sldId id="291"/>
          </p14:sldIdLst>
        </p14:section>
        <p14:section name="テンプレート利用例、注意点について" id="{28DBA4A5-5BFE-4349-9966-1E71BDE0FC84}">
          <p14:sldIdLst>
            <p14:sldId id="285"/>
            <p14:sldId id="286"/>
            <p14:sldId id="28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97811" autoAdjust="0"/>
  </p:normalViewPr>
  <p:slideViewPr>
    <p:cSldViewPr>
      <p:cViewPr varScale="1">
        <p:scale>
          <a:sx n="63" d="100"/>
          <a:sy n="63" d="100"/>
        </p:scale>
        <p:origin x="952" y="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97C5DB3-12C0-4FEF-BC09-BF10656B7E15}" type="datetimeFigureOut">
              <a:rPr kumimoji="1" lang="ja-JP" altLang="en-US" smtClean="0"/>
              <a:t>2022/9/20</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5885516-7F95-4F10-9A2D-E6AD873097E9}" type="slidenum">
              <a:rPr kumimoji="1" lang="ja-JP" altLang="en-US" smtClean="0"/>
              <a:t>‹#›</a:t>
            </a:fld>
            <a:endParaRPr kumimoji="1" lang="ja-JP" altLang="en-US"/>
          </a:p>
        </p:txBody>
      </p:sp>
    </p:spTree>
    <p:extLst>
      <p:ext uri="{BB962C8B-B14F-4D97-AF65-F5344CB8AC3E}">
        <p14:creationId xmlns:p14="http://schemas.microsoft.com/office/powerpoint/2010/main" val="42723610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5885516-7F95-4F10-9A2D-E6AD873097E9}" type="slidenum">
              <a:rPr kumimoji="1" lang="ja-JP" altLang="en-US" smtClean="0"/>
              <a:t>1</a:t>
            </a:fld>
            <a:endParaRPr kumimoji="1" lang="ja-JP" altLang="en-US"/>
          </a:p>
        </p:txBody>
      </p:sp>
    </p:spTree>
    <p:extLst>
      <p:ext uri="{BB962C8B-B14F-4D97-AF65-F5344CB8AC3E}">
        <p14:creationId xmlns:p14="http://schemas.microsoft.com/office/powerpoint/2010/main" val="346984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885516-7F95-4F10-9A2D-E6AD873097E9}" type="slidenum">
              <a:rPr kumimoji="1" lang="ja-JP" altLang="en-US" smtClean="0"/>
              <a:t>2</a:t>
            </a:fld>
            <a:endParaRPr kumimoji="1" lang="ja-JP" altLang="en-US"/>
          </a:p>
        </p:txBody>
      </p:sp>
    </p:spTree>
    <p:extLst>
      <p:ext uri="{BB962C8B-B14F-4D97-AF65-F5344CB8AC3E}">
        <p14:creationId xmlns:p14="http://schemas.microsoft.com/office/powerpoint/2010/main" val="290732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885516-7F95-4F10-9A2D-E6AD873097E9}" type="slidenum">
              <a:rPr kumimoji="1" lang="ja-JP" altLang="en-US" smtClean="0"/>
              <a:t>3</a:t>
            </a:fld>
            <a:endParaRPr kumimoji="1" lang="ja-JP" altLang="en-US"/>
          </a:p>
        </p:txBody>
      </p:sp>
    </p:spTree>
    <p:extLst>
      <p:ext uri="{BB962C8B-B14F-4D97-AF65-F5344CB8AC3E}">
        <p14:creationId xmlns:p14="http://schemas.microsoft.com/office/powerpoint/2010/main" val="57547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885516-7F95-4F10-9A2D-E6AD873097E9}" type="slidenum">
              <a:rPr kumimoji="1" lang="ja-JP" altLang="en-US" smtClean="0"/>
              <a:t>4</a:t>
            </a:fld>
            <a:endParaRPr kumimoji="1" lang="ja-JP" altLang="en-US"/>
          </a:p>
        </p:txBody>
      </p:sp>
    </p:spTree>
    <p:extLst>
      <p:ext uri="{BB962C8B-B14F-4D97-AF65-F5344CB8AC3E}">
        <p14:creationId xmlns:p14="http://schemas.microsoft.com/office/powerpoint/2010/main" val="1692362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885516-7F95-4F10-9A2D-E6AD873097E9}" type="slidenum">
              <a:rPr kumimoji="1" lang="ja-JP" altLang="en-US" smtClean="0"/>
              <a:t>5</a:t>
            </a:fld>
            <a:endParaRPr kumimoji="1" lang="ja-JP" altLang="en-US"/>
          </a:p>
        </p:txBody>
      </p:sp>
    </p:spTree>
    <p:extLst>
      <p:ext uri="{BB962C8B-B14F-4D97-AF65-F5344CB8AC3E}">
        <p14:creationId xmlns:p14="http://schemas.microsoft.com/office/powerpoint/2010/main" val="264624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0D4D8EC-294F-41C2-A343-FCBFF5F64710}" type="datetimeFigureOut">
              <a:rPr kumimoji="1" lang="ja-JP" altLang="en-US" smtClean="0"/>
              <a:t>2022/9/20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09E087-7AB1-4E77-A32E-B9B5D532239F}" type="slidenum">
              <a:rPr kumimoji="1" lang="ja-JP" altLang="en-US" smtClean="0"/>
              <a:t>‹#›</a:t>
            </a:fld>
            <a:endParaRPr kumimoji="1" lang="ja-JP" altLang="en-US"/>
          </a:p>
        </p:txBody>
      </p:sp>
    </p:spTree>
    <p:extLst>
      <p:ext uri="{BB962C8B-B14F-4D97-AF65-F5344CB8AC3E}">
        <p14:creationId xmlns:p14="http://schemas.microsoft.com/office/powerpoint/2010/main" val="289922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0D4D8EC-294F-41C2-A343-FCBFF5F64710}" type="datetimeFigureOut">
              <a:rPr kumimoji="1" lang="ja-JP" altLang="en-US" smtClean="0"/>
              <a:t>2022/9/20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09E087-7AB1-4E77-A32E-B9B5D532239F}" type="slidenum">
              <a:rPr kumimoji="1" lang="ja-JP" altLang="en-US" smtClean="0"/>
              <a:t>‹#›</a:t>
            </a:fld>
            <a:endParaRPr kumimoji="1" lang="ja-JP" altLang="en-US"/>
          </a:p>
        </p:txBody>
      </p:sp>
    </p:spTree>
    <p:extLst>
      <p:ext uri="{BB962C8B-B14F-4D97-AF65-F5344CB8AC3E}">
        <p14:creationId xmlns:p14="http://schemas.microsoft.com/office/powerpoint/2010/main" val="247408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0D4D8EC-294F-41C2-A343-FCBFF5F64710}" type="datetimeFigureOut">
              <a:rPr kumimoji="1" lang="ja-JP" altLang="en-US" smtClean="0"/>
              <a:t>2022/9/20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09E087-7AB1-4E77-A32E-B9B5D532239F}" type="slidenum">
              <a:rPr kumimoji="1" lang="ja-JP" altLang="en-US" smtClean="0"/>
              <a:t>‹#›</a:t>
            </a:fld>
            <a:endParaRPr kumimoji="1" lang="ja-JP" altLang="en-US"/>
          </a:p>
        </p:txBody>
      </p:sp>
    </p:spTree>
    <p:extLst>
      <p:ext uri="{BB962C8B-B14F-4D97-AF65-F5344CB8AC3E}">
        <p14:creationId xmlns:p14="http://schemas.microsoft.com/office/powerpoint/2010/main" val="276886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0D4D8EC-294F-41C2-A343-FCBFF5F64710}" type="datetimeFigureOut">
              <a:rPr kumimoji="1" lang="ja-JP" altLang="en-US" smtClean="0"/>
              <a:t>2022/9/20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09E087-7AB1-4E77-A32E-B9B5D532239F}" type="slidenum">
              <a:rPr kumimoji="1" lang="ja-JP" altLang="en-US" smtClean="0"/>
              <a:t>‹#›</a:t>
            </a:fld>
            <a:endParaRPr kumimoji="1" lang="ja-JP" altLang="en-US"/>
          </a:p>
        </p:txBody>
      </p:sp>
    </p:spTree>
    <p:extLst>
      <p:ext uri="{BB962C8B-B14F-4D97-AF65-F5344CB8AC3E}">
        <p14:creationId xmlns:p14="http://schemas.microsoft.com/office/powerpoint/2010/main" val="95179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0D4D8EC-294F-41C2-A343-FCBFF5F64710}" type="datetimeFigureOut">
              <a:rPr kumimoji="1" lang="ja-JP" altLang="en-US" smtClean="0"/>
              <a:t>2022/9/20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09E087-7AB1-4E77-A32E-B9B5D532239F}" type="slidenum">
              <a:rPr kumimoji="1" lang="ja-JP" altLang="en-US" smtClean="0"/>
              <a:t>‹#›</a:t>
            </a:fld>
            <a:endParaRPr kumimoji="1" lang="ja-JP" altLang="en-US"/>
          </a:p>
        </p:txBody>
      </p:sp>
    </p:spTree>
    <p:extLst>
      <p:ext uri="{BB962C8B-B14F-4D97-AF65-F5344CB8AC3E}">
        <p14:creationId xmlns:p14="http://schemas.microsoft.com/office/powerpoint/2010/main" val="90120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0D4D8EC-294F-41C2-A343-FCBFF5F64710}" type="datetimeFigureOut">
              <a:rPr kumimoji="1" lang="ja-JP" altLang="en-US" smtClean="0"/>
              <a:t>2022/9/20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209E087-7AB1-4E77-A32E-B9B5D532239F}" type="slidenum">
              <a:rPr kumimoji="1" lang="ja-JP" altLang="en-US" smtClean="0"/>
              <a:t>‹#›</a:t>
            </a:fld>
            <a:endParaRPr kumimoji="1" lang="ja-JP" altLang="en-US"/>
          </a:p>
        </p:txBody>
      </p:sp>
    </p:spTree>
    <p:extLst>
      <p:ext uri="{BB962C8B-B14F-4D97-AF65-F5344CB8AC3E}">
        <p14:creationId xmlns:p14="http://schemas.microsoft.com/office/powerpoint/2010/main" val="262494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0D4D8EC-294F-41C2-A343-FCBFF5F64710}" type="datetimeFigureOut">
              <a:rPr kumimoji="1" lang="ja-JP" altLang="en-US" smtClean="0"/>
              <a:t>2022/9/20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209E087-7AB1-4E77-A32E-B9B5D532239F}" type="slidenum">
              <a:rPr kumimoji="1" lang="ja-JP" altLang="en-US" smtClean="0"/>
              <a:t>‹#›</a:t>
            </a:fld>
            <a:endParaRPr kumimoji="1" lang="ja-JP" altLang="en-US"/>
          </a:p>
        </p:txBody>
      </p:sp>
    </p:spTree>
    <p:extLst>
      <p:ext uri="{BB962C8B-B14F-4D97-AF65-F5344CB8AC3E}">
        <p14:creationId xmlns:p14="http://schemas.microsoft.com/office/powerpoint/2010/main" val="332890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0D4D8EC-294F-41C2-A343-FCBFF5F64710}" type="datetimeFigureOut">
              <a:rPr kumimoji="1" lang="ja-JP" altLang="en-US" smtClean="0"/>
              <a:t>2022/9/20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209E087-7AB1-4E77-A32E-B9B5D532239F}" type="slidenum">
              <a:rPr kumimoji="1" lang="ja-JP" altLang="en-US" smtClean="0"/>
              <a:t>‹#›</a:t>
            </a:fld>
            <a:endParaRPr kumimoji="1" lang="ja-JP" altLang="en-US"/>
          </a:p>
        </p:txBody>
      </p:sp>
    </p:spTree>
    <p:extLst>
      <p:ext uri="{BB962C8B-B14F-4D97-AF65-F5344CB8AC3E}">
        <p14:creationId xmlns:p14="http://schemas.microsoft.com/office/powerpoint/2010/main" val="267123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0D4D8EC-294F-41C2-A343-FCBFF5F64710}" type="datetimeFigureOut">
              <a:rPr kumimoji="1" lang="ja-JP" altLang="en-US" smtClean="0"/>
              <a:t>2022/9/20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209E087-7AB1-4E77-A32E-B9B5D532239F}" type="slidenum">
              <a:rPr kumimoji="1" lang="ja-JP" altLang="en-US" smtClean="0"/>
              <a:t>‹#›</a:t>
            </a:fld>
            <a:endParaRPr kumimoji="1" lang="ja-JP" altLang="en-US"/>
          </a:p>
        </p:txBody>
      </p:sp>
    </p:spTree>
    <p:extLst>
      <p:ext uri="{BB962C8B-B14F-4D97-AF65-F5344CB8AC3E}">
        <p14:creationId xmlns:p14="http://schemas.microsoft.com/office/powerpoint/2010/main" val="387561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0D4D8EC-294F-41C2-A343-FCBFF5F64710}" type="datetimeFigureOut">
              <a:rPr kumimoji="1" lang="ja-JP" altLang="en-US" smtClean="0"/>
              <a:t>2022/9/20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209E087-7AB1-4E77-A32E-B9B5D532239F}" type="slidenum">
              <a:rPr kumimoji="1" lang="ja-JP" altLang="en-US" smtClean="0"/>
              <a:t>‹#›</a:t>
            </a:fld>
            <a:endParaRPr kumimoji="1" lang="ja-JP" altLang="en-US"/>
          </a:p>
        </p:txBody>
      </p:sp>
    </p:spTree>
    <p:extLst>
      <p:ext uri="{BB962C8B-B14F-4D97-AF65-F5344CB8AC3E}">
        <p14:creationId xmlns:p14="http://schemas.microsoft.com/office/powerpoint/2010/main" val="3365041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0D4D8EC-294F-41C2-A343-FCBFF5F64710}" type="datetimeFigureOut">
              <a:rPr kumimoji="1" lang="ja-JP" altLang="en-US" smtClean="0"/>
              <a:t>2022/9/20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209E087-7AB1-4E77-A32E-B9B5D532239F}" type="slidenum">
              <a:rPr kumimoji="1" lang="ja-JP" altLang="en-US" smtClean="0"/>
              <a:t>‹#›</a:t>
            </a:fld>
            <a:endParaRPr kumimoji="1" lang="ja-JP" altLang="en-US"/>
          </a:p>
        </p:txBody>
      </p:sp>
    </p:spTree>
    <p:extLst>
      <p:ext uri="{BB962C8B-B14F-4D97-AF65-F5344CB8AC3E}">
        <p14:creationId xmlns:p14="http://schemas.microsoft.com/office/powerpoint/2010/main" val="101970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4D8EC-294F-41C2-A343-FCBFF5F64710}" type="datetimeFigureOut">
              <a:rPr kumimoji="1" lang="ja-JP" altLang="en-US" smtClean="0"/>
              <a:t>2022/9/20</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9E087-7AB1-4E77-A32E-B9B5D532239F}" type="slidenum">
              <a:rPr kumimoji="1" lang="ja-JP" altLang="en-US" smtClean="0"/>
              <a:t>‹#›</a:t>
            </a:fld>
            <a:endParaRPr kumimoji="1" lang="ja-JP" altLang="en-US"/>
          </a:p>
        </p:txBody>
      </p:sp>
    </p:spTree>
    <p:extLst>
      <p:ext uri="{BB962C8B-B14F-4D97-AF65-F5344CB8AC3E}">
        <p14:creationId xmlns:p14="http://schemas.microsoft.com/office/powerpoint/2010/main" val="3236856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5724" y="137524"/>
            <a:ext cx="10186900" cy="938535"/>
          </a:xfrm>
        </p:spPr>
        <p:txBody>
          <a:bodyPr>
            <a:normAutofit/>
          </a:bodyPr>
          <a:lstStyle/>
          <a:p>
            <a:pPr algn="l"/>
            <a:r>
              <a:rPr lang="ja-JP" altLang="en-US" sz="2800" b="1" dirty="0">
                <a:latin typeface="游ゴシック" panose="020B0400000000000000" pitchFamily="50" charset="-128"/>
                <a:ea typeface="游ゴシック" panose="020B0400000000000000" pitchFamily="50" charset="-128"/>
              </a:rPr>
              <a:t>プロジェクションマッピング用データ作成、操作について</a:t>
            </a:r>
            <a:endParaRPr lang="ja-JP" altLang="en-US" sz="2800" dirty="0">
              <a:latin typeface="游ゴシック" panose="020B0400000000000000" pitchFamily="50" charset="-128"/>
              <a:ea typeface="游ゴシック" panose="020B0400000000000000" pitchFamily="50" charset="-128"/>
            </a:endParaRPr>
          </a:p>
        </p:txBody>
      </p:sp>
      <p:cxnSp>
        <p:nvCxnSpPr>
          <p:cNvPr id="55" name="直線コネクタ 54"/>
          <p:cNvCxnSpPr>
            <a:cxnSpLocks/>
          </p:cNvCxnSpPr>
          <p:nvPr/>
        </p:nvCxnSpPr>
        <p:spPr>
          <a:xfrm>
            <a:off x="551384" y="1052736"/>
            <a:ext cx="11089232"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479376" y="1226072"/>
            <a:ext cx="11482716" cy="305672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600" b="1" dirty="0">
                <a:latin typeface="游ゴシック" panose="020B0400000000000000" pitchFamily="50" charset="-128"/>
                <a:ea typeface="游ゴシック" panose="020B0400000000000000" pitchFamily="50" charset="-128"/>
              </a:rPr>
              <a:t>◆　杜の都ものづくり大学</a:t>
            </a:r>
            <a:r>
              <a:rPr lang="en-US" altLang="ja-JP" sz="1600" b="1" dirty="0">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　プロジェクションマッピング用テンプレートに関しての補足や、</a:t>
            </a:r>
            <a:endParaRPr lang="en-US" altLang="ja-JP" sz="1600" b="1" dirty="0">
              <a:latin typeface="游ゴシック" panose="020B0400000000000000" pitchFamily="50" charset="-128"/>
              <a:ea typeface="游ゴシック" panose="020B0400000000000000" pitchFamily="50" charset="-128"/>
            </a:endParaRPr>
          </a:p>
          <a:p>
            <a:r>
              <a:rPr lang="ja-JP" altLang="en-US" sz="1600" b="1" dirty="0">
                <a:latin typeface="游ゴシック" panose="020B0400000000000000" pitchFamily="50" charset="-128"/>
                <a:ea typeface="游ゴシック" panose="020B0400000000000000" pitchFamily="50" charset="-128"/>
              </a:rPr>
              <a:t>　　テンプレートを利用しない場合の作成手順補足ファイルとなります。</a:t>
            </a:r>
            <a:endParaRPr lang="en-US" altLang="ja-JP" sz="1600" b="1" dirty="0">
              <a:latin typeface="游ゴシック" panose="020B0400000000000000" pitchFamily="50" charset="-128"/>
              <a:ea typeface="游ゴシック" panose="020B0400000000000000" pitchFamily="50" charset="-128"/>
            </a:endParaRPr>
          </a:p>
          <a:p>
            <a:endParaRPr lang="en-US" altLang="ja-JP" sz="1100" b="1" dirty="0">
              <a:latin typeface="游ゴシック" panose="020B0400000000000000" pitchFamily="50" charset="-128"/>
              <a:ea typeface="游ゴシック" panose="020B0400000000000000" pitchFamily="50" charset="-128"/>
            </a:endParaRPr>
          </a:p>
          <a:p>
            <a:endParaRPr lang="en-US" altLang="ja-JP" sz="1050" b="1" dirty="0">
              <a:latin typeface="游ゴシック" panose="020B0400000000000000" pitchFamily="50" charset="-128"/>
              <a:ea typeface="游ゴシック" panose="020B0400000000000000" pitchFamily="50" charset="-128"/>
            </a:endParaRPr>
          </a:p>
          <a:p>
            <a:r>
              <a:rPr lang="ja-JP" altLang="en-US" sz="1200" b="1"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ご自身でデータ作成される場合は６ページ目をご参考にご利用ください。</a:t>
            </a:r>
            <a:endParaRPr lang="en-US" altLang="ja-JP"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3</a:t>
            </a: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6</a:t>
            </a:r>
            <a:r>
              <a:rPr lang="ja-JP" altLang="en-US" sz="1200" dirty="0">
                <a:latin typeface="游ゴシック" panose="020B0400000000000000" pitchFamily="50" charset="-128"/>
                <a:ea typeface="游ゴシック" panose="020B0400000000000000" pitchFamily="50" charset="-128"/>
              </a:rPr>
              <a:t>ページは</a:t>
            </a:r>
            <a:r>
              <a:rPr lang="en-US" altLang="ja-JP" sz="1200" dirty="0">
                <a:latin typeface="游ゴシック" panose="020B0400000000000000" pitchFamily="50" charset="-128"/>
                <a:ea typeface="游ゴシック" panose="020B0400000000000000" pitchFamily="50" charset="-128"/>
              </a:rPr>
              <a:t>PowerPoint</a:t>
            </a:r>
            <a:r>
              <a:rPr lang="ja-JP" altLang="en-US" sz="1200" dirty="0">
                <a:latin typeface="游ゴシック" panose="020B0400000000000000" pitchFamily="50" charset="-128"/>
                <a:ea typeface="游ゴシック" panose="020B0400000000000000" pitchFamily="50" charset="-128"/>
              </a:rPr>
              <a:t>で作成する際の操作手順となります。</a:t>
            </a:r>
            <a:endParaRPr lang="en-US" altLang="ja-JP" sz="1200" dirty="0">
              <a:latin typeface="游ゴシック" panose="020B0400000000000000" pitchFamily="50" charset="-128"/>
              <a:ea typeface="游ゴシック" panose="020B0400000000000000" pitchFamily="50" charset="-128"/>
            </a:endParaRPr>
          </a:p>
          <a:p>
            <a:endParaRPr lang="en-US" altLang="ja-JP"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・二次配布等はご遠慮いただきますようお願いいたします。</a:t>
            </a:r>
            <a:endParaRPr lang="en-US" altLang="ja-JP"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Microsoft office</a:t>
            </a: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2019</a:t>
            </a: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PowerPoint</a:t>
            </a:r>
            <a:r>
              <a:rPr lang="ja-JP" altLang="en-US" sz="1200" dirty="0">
                <a:latin typeface="游ゴシック" panose="020B0400000000000000" pitchFamily="50" charset="-128"/>
                <a:ea typeface="游ゴシック" panose="020B0400000000000000" pitchFamily="50" charset="-128"/>
              </a:rPr>
              <a:t>　にて作成されたファイルとなります。</a:t>
            </a:r>
          </a:p>
          <a:p>
            <a:endParaRPr lang="en-US" altLang="ja-JP"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・このファイルは、キッチンスタジオテーブルへ投影することを目的として作成されたテンプレートとなります。</a:t>
            </a:r>
            <a:endParaRPr lang="en-US" altLang="ja-JP"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　想定された用途以外の利用時の不具合などについては一切責任を負いませんので、予めご了承ください。</a:t>
            </a:r>
            <a:endParaRPr lang="en-US" altLang="ja-JP"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お客様がテンプレートを作成される際のご利用ソフトの操作や利用環境により、設定が一部異なる場合がございます。ご了承ください。</a:t>
            </a:r>
            <a:endParaRPr lang="en-US" altLang="ja-JP" sz="1200" dirty="0">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45221C7F-D431-E8B2-C459-29DE82F2BF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346447"/>
            <a:ext cx="1755766" cy="1755766"/>
          </a:xfrm>
          <a:prstGeom prst="rect">
            <a:avLst/>
          </a:prstGeom>
        </p:spPr>
      </p:pic>
      <p:pic>
        <p:nvPicPr>
          <p:cNvPr id="7" name="図 6">
            <a:extLst>
              <a:ext uri="{FF2B5EF4-FFF2-40B4-BE49-F238E27FC236}">
                <a16:creationId xmlns:a16="http://schemas.microsoft.com/office/drawing/2014/main" id="{0C57C770-9D79-D788-8321-637A40E3E4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424" y="4287275"/>
            <a:ext cx="3888432" cy="2453865"/>
          </a:xfrm>
          <a:prstGeom prst="rect">
            <a:avLst/>
          </a:prstGeom>
        </p:spPr>
      </p:pic>
      <p:sp>
        <p:nvSpPr>
          <p:cNvPr id="11" name="テキスト ボックス 10">
            <a:extLst>
              <a:ext uri="{FF2B5EF4-FFF2-40B4-BE49-F238E27FC236}">
                <a16:creationId xmlns:a16="http://schemas.microsoft.com/office/drawing/2014/main" id="{969453D6-EEE1-E5E5-5E65-3EEEB9A7C4A3}"/>
              </a:ext>
            </a:extLst>
          </p:cNvPr>
          <p:cNvSpPr txBox="1"/>
          <p:nvPr/>
        </p:nvSpPr>
        <p:spPr>
          <a:xfrm>
            <a:off x="7392146" y="4791331"/>
            <a:ext cx="2808310" cy="584775"/>
          </a:xfrm>
          <a:prstGeom prst="rect">
            <a:avLst/>
          </a:prstGeom>
          <a:noFill/>
        </p:spPr>
        <p:txBody>
          <a:bodyPr wrap="square" rtlCol="0">
            <a:spAutoFit/>
          </a:bodyPr>
          <a:lstStyle/>
          <a:p>
            <a:r>
              <a:rPr kumimoji="1" lang="ja-JP" altLang="en-US" sz="3200" dirty="0">
                <a:solidFill>
                  <a:schemeClr val="bg1"/>
                </a:solidFill>
              </a:rPr>
              <a:t>差し替え予定</a:t>
            </a:r>
          </a:p>
        </p:txBody>
      </p:sp>
      <p:sp>
        <p:nvSpPr>
          <p:cNvPr id="12" name="テキスト ボックス 11">
            <a:extLst>
              <a:ext uri="{FF2B5EF4-FFF2-40B4-BE49-F238E27FC236}">
                <a16:creationId xmlns:a16="http://schemas.microsoft.com/office/drawing/2014/main" id="{AFA05776-68FB-420C-B556-BAEBF12A470F}"/>
              </a:ext>
            </a:extLst>
          </p:cNvPr>
          <p:cNvSpPr txBox="1"/>
          <p:nvPr/>
        </p:nvSpPr>
        <p:spPr>
          <a:xfrm>
            <a:off x="3686294" y="6274995"/>
            <a:ext cx="1224134" cy="461665"/>
          </a:xfrm>
          <a:prstGeom prst="rect">
            <a:avLst/>
          </a:prstGeom>
          <a:noFill/>
        </p:spPr>
        <p:txBody>
          <a:bodyPr wrap="square" rtlCol="0">
            <a:spAutoFit/>
          </a:bodyPr>
          <a:lstStyle/>
          <a:p>
            <a:r>
              <a:rPr lang="ja-JP" altLang="en-US" sz="2400" dirty="0">
                <a:solidFill>
                  <a:schemeClr val="bg1"/>
                </a:solidFill>
              </a:rPr>
              <a:t>利用例</a:t>
            </a:r>
            <a:endParaRPr kumimoji="1" lang="ja-JP" altLang="en-US" sz="2400" dirty="0">
              <a:solidFill>
                <a:schemeClr val="bg1"/>
              </a:solidFill>
            </a:endParaRPr>
          </a:p>
        </p:txBody>
      </p:sp>
      <p:pic>
        <p:nvPicPr>
          <p:cNvPr id="4" name="図 3">
            <a:extLst>
              <a:ext uri="{FF2B5EF4-FFF2-40B4-BE49-F238E27FC236}">
                <a16:creationId xmlns:a16="http://schemas.microsoft.com/office/drawing/2014/main" id="{56FC6ECD-CAE5-EE54-B2F3-DB9A84B3B07A}"/>
              </a:ext>
            </a:extLst>
          </p:cNvPr>
          <p:cNvPicPr>
            <a:picLocks noChangeAspect="1"/>
          </p:cNvPicPr>
          <p:nvPr/>
        </p:nvPicPr>
        <p:blipFill>
          <a:blip r:embed="rId5"/>
          <a:stretch>
            <a:fillRect/>
          </a:stretch>
        </p:blipFill>
        <p:spPr>
          <a:xfrm>
            <a:off x="5879976" y="4282795"/>
            <a:ext cx="5238104" cy="2453420"/>
          </a:xfrm>
          <a:prstGeom prst="rect">
            <a:avLst/>
          </a:prstGeom>
        </p:spPr>
      </p:pic>
      <p:sp>
        <p:nvSpPr>
          <p:cNvPr id="6" name="テキスト ボックス 5">
            <a:extLst>
              <a:ext uri="{FF2B5EF4-FFF2-40B4-BE49-F238E27FC236}">
                <a16:creationId xmlns:a16="http://schemas.microsoft.com/office/drawing/2014/main" id="{BF1B84A2-DCF3-4F1B-A59F-269A4245B4FD}"/>
              </a:ext>
            </a:extLst>
          </p:cNvPr>
          <p:cNvSpPr txBox="1"/>
          <p:nvPr/>
        </p:nvSpPr>
        <p:spPr>
          <a:xfrm>
            <a:off x="9965153" y="6194625"/>
            <a:ext cx="1224134" cy="461665"/>
          </a:xfrm>
          <a:prstGeom prst="rect">
            <a:avLst/>
          </a:prstGeom>
          <a:noFill/>
        </p:spPr>
        <p:txBody>
          <a:bodyPr wrap="square" rtlCol="0">
            <a:spAutoFit/>
          </a:bodyPr>
          <a:lstStyle/>
          <a:p>
            <a:r>
              <a:rPr lang="ja-JP" altLang="en-US" sz="2400" dirty="0">
                <a:solidFill>
                  <a:schemeClr val="bg1"/>
                </a:solidFill>
              </a:rPr>
              <a:t>利用例</a:t>
            </a:r>
            <a:endParaRPr kumimoji="1" lang="ja-JP" altLang="en-US" sz="2400" dirty="0">
              <a:solidFill>
                <a:schemeClr val="bg1"/>
              </a:solidFill>
            </a:endParaRPr>
          </a:p>
        </p:txBody>
      </p:sp>
    </p:spTree>
    <p:extLst>
      <p:ext uri="{BB962C8B-B14F-4D97-AF65-F5344CB8AC3E}">
        <p14:creationId xmlns:p14="http://schemas.microsoft.com/office/powerpoint/2010/main" val="77662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3554C87-70EC-7303-2C44-CEC1952E693F}"/>
              </a:ext>
            </a:extLst>
          </p:cNvPr>
          <p:cNvSpPr/>
          <p:nvPr/>
        </p:nvSpPr>
        <p:spPr>
          <a:xfrm>
            <a:off x="712630" y="1193930"/>
            <a:ext cx="4423057" cy="34417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ja-JP" altLang="en-US" sz="1200" b="1" dirty="0">
                <a:latin typeface="游ゴシック" panose="020B0400000000000000" pitchFamily="50" charset="-128"/>
                <a:ea typeface="游ゴシック" panose="020B0400000000000000" pitchFamily="50" charset="-128"/>
              </a:rPr>
              <a:t>テーブルサイズ</a:t>
            </a: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r>
              <a:rPr lang="ja-JP" altLang="en-US" sz="1200" b="1" dirty="0">
                <a:latin typeface="游ゴシック" panose="020B0400000000000000" pitchFamily="50" charset="-128"/>
                <a:ea typeface="游ゴシック" panose="020B0400000000000000" pitchFamily="50" charset="-128"/>
              </a:rPr>
              <a:t>幅</a:t>
            </a:r>
            <a:r>
              <a:rPr lang="en-US" altLang="ja-JP" sz="1200" b="1" dirty="0">
                <a:latin typeface="游ゴシック" panose="020B0400000000000000" pitchFamily="50" charset="-128"/>
                <a:ea typeface="游ゴシック" panose="020B0400000000000000" pitchFamily="50" charset="-128"/>
              </a:rPr>
              <a:t>2000mm×</a:t>
            </a:r>
            <a:r>
              <a:rPr lang="ja-JP" altLang="en-US" sz="1200" b="1" dirty="0">
                <a:latin typeface="游ゴシック" panose="020B0400000000000000" pitchFamily="50" charset="-128"/>
                <a:ea typeface="游ゴシック" panose="020B0400000000000000" pitchFamily="50" charset="-128"/>
              </a:rPr>
              <a:t>奥行</a:t>
            </a:r>
            <a:r>
              <a:rPr lang="en-US" altLang="ja-JP" sz="1200" b="1" dirty="0">
                <a:latin typeface="游ゴシック" panose="020B0400000000000000" pitchFamily="50" charset="-128"/>
                <a:ea typeface="游ゴシック" panose="020B0400000000000000" pitchFamily="50" charset="-128"/>
              </a:rPr>
              <a:t>900mm×</a:t>
            </a:r>
            <a:r>
              <a:rPr lang="ja-JP" altLang="en-US" sz="1200" b="1" dirty="0">
                <a:latin typeface="游ゴシック" panose="020B0400000000000000" pitchFamily="50" charset="-128"/>
                <a:ea typeface="游ゴシック" panose="020B0400000000000000" pitchFamily="50" charset="-128"/>
              </a:rPr>
              <a:t>高さ</a:t>
            </a:r>
            <a:r>
              <a:rPr lang="en-US" altLang="ja-JP" sz="1200" b="1" dirty="0">
                <a:latin typeface="游ゴシック" panose="020B0400000000000000" pitchFamily="50" charset="-128"/>
                <a:ea typeface="游ゴシック" panose="020B0400000000000000" pitchFamily="50" charset="-128"/>
              </a:rPr>
              <a:t>710mm</a:t>
            </a: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p:txBody>
      </p:sp>
      <p:sp>
        <p:nvSpPr>
          <p:cNvPr id="3" name="タイトル 1">
            <a:extLst>
              <a:ext uri="{FF2B5EF4-FFF2-40B4-BE49-F238E27FC236}">
                <a16:creationId xmlns:a16="http://schemas.microsoft.com/office/drawing/2014/main" id="{85B4F62E-36C8-EB9F-6BEB-FFF169A7367F}"/>
              </a:ext>
            </a:extLst>
          </p:cNvPr>
          <p:cNvSpPr>
            <a:spLocks noGrp="1"/>
          </p:cNvSpPr>
          <p:nvPr>
            <p:ph type="ctrTitle"/>
          </p:nvPr>
        </p:nvSpPr>
        <p:spPr>
          <a:xfrm>
            <a:off x="1525724" y="137524"/>
            <a:ext cx="10186900" cy="938535"/>
          </a:xfrm>
        </p:spPr>
        <p:txBody>
          <a:bodyPr>
            <a:normAutofit/>
          </a:bodyPr>
          <a:lstStyle/>
          <a:p>
            <a:r>
              <a:rPr lang="ja-JP" altLang="en-US" sz="4000" b="1" dirty="0">
                <a:latin typeface="游ゴシック" panose="020B0400000000000000" pitchFamily="50" charset="-128"/>
                <a:ea typeface="游ゴシック" panose="020B0400000000000000" pitchFamily="50" charset="-128"/>
              </a:rPr>
              <a:t>テーブル・食器について</a:t>
            </a:r>
            <a:endParaRPr lang="ja-JP" altLang="en-US" sz="4000" dirty="0">
              <a:latin typeface="游ゴシック" panose="020B0400000000000000" pitchFamily="50" charset="-128"/>
              <a:ea typeface="游ゴシック" panose="020B0400000000000000" pitchFamily="50" charset="-128"/>
            </a:endParaRPr>
          </a:p>
        </p:txBody>
      </p:sp>
      <p:cxnSp>
        <p:nvCxnSpPr>
          <p:cNvPr id="4" name="直線コネクタ 3">
            <a:extLst>
              <a:ext uri="{FF2B5EF4-FFF2-40B4-BE49-F238E27FC236}">
                <a16:creationId xmlns:a16="http://schemas.microsoft.com/office/drawing/2014/main" id="{49DE949C-A8FA-C8D0-5973-73BA89A5D17A}"/>
              </a:ext>
            </a:extLst>
          </p:cNvPr>
          <p:cNvCxnSpPr>
            <a:cxnSpLocks/>
          </p:cNvCxnSpPr>
          <p:nvPr/>
        </p:nvCxnSpPr>
        <p:spPr>
          <a:xfrm>
            <a:off x="551384" y="1052736"/>
            <a:ext cx="11089232"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74B6A028-EA05-99DD-C667-7445415959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346447"/>
            <a:ext cx="1755766" cy="1755766"/>
          </a:xfrm>
          <a:prstGeom prst="rect">
            <a:avLst/>
          </a:prstGeom>
        </p:spPr>
      </p:pic>
      <p:pic>
        <p:nvPicPr>
          <p:cNvPr id="9" name="図 8">
            <a:extLst>
              <a:ext uri="{FF2B5EF4-FFF2-40B4-BE49-F238E27FC236}">
                <a16:creationId xmlns:a16="http://schemas.microsoft.com/office/drawing/2014/main" id="{94184652-4668-3D8E-5491-1656E69A3F1E}"/>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l="-365" t="22969" r="365" b="229"/>
          <a:stretch/>
        </p:blipFill>
        <p:spPr>
          <a:xfrm>
            <a:off x="768072" y="1550512"/>
            <a:ext cx="3985689" cy="2299641"/>
          </a:xfrm>
          <a:prstGeom prst="rect">
            <a:avLst/>
          </a:prstGeom>
        </p:spPr>
      </p:pic>
      <p:grpSp>
        <p:nvGrpSpPr>
          <p:cNvPr id="5" name="グループ化 4">
            <a:extLst>
              <a:ext uri="{FF2B5EF4-FFF2-40B4-BE49-F238E27FC236}">
                <a16:creationId xmlns:a16="http://schemas.microsoft.com/office/drawing/2014/main" id="{CB3D4DA4-E7C9-9173-7385-F2B8D830DECF}"/>
              </a:ext>
            </a:extLst>
          </p:cNvPr>
          <p:cNvGrpSpPr/>
          <p:nvPr/>
        </p:nvGrpSpPr>
        <p:grpSpPr>
          <a:xfrm>
            <a:off x="6096000" y="1550512"/>
            <a:ext cx="5751119" cy="1167645"/>
            <a:chOff x="6207049" y="4114059"/>
            <a:chExt cx="5751119" cy="1167645"/>
          </a:xfrm>
        </p:grpSpPr>
        <p:cxnSp>
          <p:nvCxnSpPr>
            <p:cNvPr id="25" name="直線コネクタ 24">
              <a:extLst>
                <a:ext uri="{FF2B5EF4-FFF2-40B4-BE49-F238E27FC236}">
                  <a16:creationId xmlns:a16="http://schemas.microsoft.com/office/drawing/2014/main" id="{F5341A45-FEE8-87C6-34D6-BF02AAA58740}"/>
                </a:ext>
              </a:extLst>
            </p:cNvPr>
            <p:cNvCxnSpPr>
              <a:cxnSpLocks/>
            </p:cNvCxnSpPr>
            <p:nvPr/>
          </p:nvCxnSpPr>
          <p:spPr>
            <a:xfrm>
              <a:off x="10236893" y="4808383"/>
              <a:ext cx="0" cy="421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95E9A0CE-03E3-E0B7-B849-A8FF93FAC00D}"/>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16000"/>
                      </a14:imgEffect>
                      <a14:imgEffect>
                        <a14:brightnessContrast bright="13000" contrast="-8000"/>
                      </a14:imgEffect>
                    </a14:imgLayer>
                  </a14:imgProps>
                </a:ext>
              </a:extLst>
            </a:blip>
            <a:stretch>
              <a:fillRect/>
            </a:stretch>
          </p:blipFill>
          <p:spPr>
            <a:xfrm>
              <a:off x="6207049" y="4114059"/>
              <a:ext cx="5709070" cy="1008885"/>
            </a:xfrm>
            <a:prstGeom prst="rect">
              <a:avLst/>
            </a:prstGeom>
          </p:spPr>
        </p:pic>
        <p:grpSp>
          <p:nvGrpSpPr>
            <p:cNvPr id="39" name="グループ化 38">
              <a:extLst>
                <a:ext uri="{FF2B5EF4-FFF2-40B4-BE49-F238E27FC236}">
                  <a16:creationId xmlns:a16="http://schemas.microsoft.com/office/drawing/2014/main" id="{E2D22076-8A89-F872-D59F-EC54A0CC49EF}"/>
                </a:ext>
              </a:extLst>
            </p:cNvPr>
            <p:cNvGrpSpPr/>
            <p:nvPr/>
          </p:nvGrpSpPr>
          <p:grpSpPr>
            <a:xfrm>
              <a:off x="6366491" y="4656619"/>
              <a:ext cx="1124418" cy="145238"/>
              <a:chOff x="2493939" y="5089036"/>
              <a:chExt cx="1729853" cy="212172"/>
            </a:xfrm>
          </p:grpSpPr>
          <p:cxnSp>
            <p:nvCxnSpPr>
              <p:cNvPr id="44" name="直線コネクタ 43">
                <a:extLst>
                  <a:ext uri="{FF2B5EF4-FFF2-40B4-BE49-F238E27FC236}">
                    <a16:creationId xmlns:a16="http://schemas.microsoft.com/office/drawing/2014/main" id="{5D9DED51-B73F-DEB3-EEF4-8344D53EC938}"/>
                  </a:ext>
                </a:extLst>
              </p:cNvPr>
              <p:cNvCxnSpPr>
                <a:cxnSpLocks/>
              </p:cNvCxnSpPr>
              <p:nvPr/>
            </p:nvCxnSpPr>
            <p:spPr>
              <a:xfrm>
                <a:off x="2493939" y="5206424"/>
                <a:ext cx="1729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E4B658EA-A339-148C-40CA-F6135BD105AB}"/>
                  </a:ext>
                </a:extLst>
              </p:cNvPr>
              <p:cNvCxnSpPr>
                <a:cxnSpLocks/>
              </p:cNvCxnSpPr>
              <p:nvPr/>
            </p:nvCxnSpPr>
            <p:spPr>
              <a:xfrm>
                <a:off x="2502323" y="5093568"/>
                <a:ext cx="0" cy="207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31A9311-7DFF-9F3A-0EB5-CCB37C5D9801}"/>
                  </a:ext>
                </a:extLst>
              </p:cNvPr>
              <p:cNvCxnSpPr>
                <a:cxnSpLocks/>
              </p:cNvCxnSpPr>
              <p:nvPr/>
            </p:nvCxnSpPr>
            <p:spPr>
              <a:xfrm>
                <a:off x="4223792" y="5089036"/>
                <a:ext cx="0" cy="207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グループ化 46">
              <a:extLst>
                <a:ext uri="{FF2B5EF4-FFF2-40B4-BE49-F238E27FC236}">
                  <a16:creationId xmlns:a16="http://schemas.microsoft.com/office/drawing/2014/main" id="{08F95BC1-E778-3091-03BD-06C723279E85}"/>
                </a:ext>
              </a:extLst>
            </p:cNvPr>
            <p:cNvGrpSpPr/>
            <p:nvPr/>
          </p:nvGrpSpPr>
          <p:grpSpPr>
            <a:xfrm>
              <a:off x="7919034" y="4656618"/>
              <a:ext cx="729035" cy="125628"/>
              <a:chOff x="2493939" y="5089036"/>
              <a:chExt cx="1729853" cy="212172"/>
            </a:xfrm>
          </p:grpSpPr>
          <p:cxnSp>
            <p:nvCxnSpPr>
              <p:cNvPr id="48" name="直線コネクタ 47">
                <a:extLst>
                  <a:ext uri="{FF2B5EF4-FFF2-40B4-BE49-F238E27FC236}">
                    <a16:creationId xmlns:a16="http://schemas.microsoft.com/office/drawing/2014/main" id="{A487D8AC-40E3-8F96-9D91-14C9C450F3B3}"/>
                  </a:ext>
                </a:extLst>
              </p:cNvPr>
              <p:cNvCxnSpPr>
                <a:cxnSpLocks/>
              </p:cNvCxnSpPr>
              <p:nvPr/>
            </p:nvCxnSpPr>
            <p:spPr>
              <a:xfrm>
                <a:off x="2493939" y="5206424"/>
                <a:ext cx="1729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6FB7ED20-5203-7898-3976-0684047AF0A7}"/>
                  </a:ext>
                </a:extLst>
              </p:cNvPr>
              <p:cNvCxnSpPr>
                <a:cxnSpLocks/>
              </p:cNvCxnSpPr>
              <p:nvPr/>
            </p:nvCxnSpPr>
            <p:spPr>
              <a:xfrm>
                <a:off x="2502323" y="5093568"/>
                <a:ext cx="0" cy="207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22CCA4BB-9C45-2847-E6C6-107D1D8DD594}"/>
                  </a:ext>
                </a:extLst>
              </p:cNvPr>
              <p:cNvCxnSpPr>
                <a:cxnSpLocks/>
              </p:cNvCxnSpPr>
              <p:nvPr/>
            </p:nvCxnSpPr>
            <p:spPr>
              <a:xfrm>
                <a:off x="4223792" y="5089036"/>
                <a:ext cx="0" cy="207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グループ化 50">
              <a:extLst>
                <a:ext uri="{FF2B5EF4-FFF2-40B4-BE49-F238E27FC236}">
                  <a16:creationId xmlns:a16="http://schemas.microsoft.com/office/drawing/2014/main" id="{57A70591-85C8-CD7C-ABB1-54B8D6407BE2}"/>
                </a:ext>
              </a:extLst>
            </p:cNvPr>
            <p:cNvGrpSpPr/>
            <p:nvPr/>
          </p:nvGrpSpPr>
          <p:grpSpPr>
            <a:xfrm>
              <a:off x="9195446" y="4665400"/>
              <a:ext cx="632082" cy="114164"/>
              <a:chOff x="2493939" y="5089036"/>
              <a:chExt cx="1729853" cy="212172"/>
            </a:xfrm>
          </p:grpSpPr>
          <p:cxnSp>
            <p:nvCxnSpPr>
              <p:cNvPr id="52" name="直線コネクタ 51">
                <a:extLst>
                  <a:ext uri="{FF2B5EF4-FFF2-40B4-BE49-F238E27FC236}">
                    <a16:creationId xmlns:a16="http://schemas.microsoft.com/office/drawing/2014/main" id="{5E9C1B32-0B07-C7EC-0D44-CC64E9691F3E}"/>
                  </a:ext>
                </a:extLst>
              </p:cNvPr>
              <p:cNvCxnSpPr>
                <a:cxnSpLocks/>
              </p:cNvCxnSpPr>
              <p:nvPr/>
            </p:nvCxnSpPr>
            <p:spPr>
              <a:xfrm>
                <a:off x="2493939" y="5206424"/>
                <a:ext cx="1729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68E4E5F2-1B86-DA09-BB9B-5216F611D011}"/>
                  </a:ext>
                </a:extLst>
              </p:cNvPr>
              <p:cNvCxnSpPr>
                <a:cxnSpLocks/>
              </p:cNvCxnSpPr>
              <p:nvPr/>
            </p:nvCxnSpPr>
            <p:spPr>
              <a:xfrm>
                <a:off x="2502323" y="5093568"/>
                <a:ext cx="0" cy="207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FC9C390-D739-2A45-6CE1-80E3736DD61B}"/>
                  </a:ext>
                </a:extLst>
              </p:cNvPr>
              <p:cNvCxnSpPr>
                <a:cxnSpLocks/>
              </p:cNvCxnSpPr>
              <p:nvPr/>
            </p:nvCxnSpPr>
            <p:spPr>
              <a:xfrm>
                <a:off x="4223792" y="5089036"/>
                <a:ext cx="0" cy="207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グループ化 54">
              <a:extLst>
                <a:ext uri="{FF2B5EF4-FFF2-40B4-BE49-F238E27FC236}">
                  <a16:creationId xmlns:a16="http://schemas.microsoft.com/office/drawing/2014/main" id="{66976424-C615-3B9B-B393-E0FA81030C0B}"/>
                </a:ext>
              </a:extLst>
            </p:cNvPr>
            <p:cNvGrpSpPr/>
            <p:nvPr/>
          </p:nvGrpSpPr>
          <p:grpSpPr>
            <a:xfrm>
              <a:off x="10308330" y="4667952"/>
              <a:ext cx="312916" cy="125271"/>
              <a:chOff x="2493939" y="5089036"/>
              <a:chExt cx="1729853" cy="212172"/>
            </a:xfrm>
          </p:grpSpPr>
          <p:cxnSp>
            <p:nvCxnSpPr>
              <p:cNvPr id="56" name="直線コネクタ 55">
                <a:extLst>
                  <a:ext uri="{FF2B5EF4-FFF2-40B4-BE49-F238E27FC236}">
                    <a16:creationId xmlns:a16="http://schemas.microsoft.com/office/drawing/2014/main" id="{341F50A3-71F6-94F8-2652-BE7B1150CA4C}"/>
                  </a:ext>
                </a:extLst>
              </p:cNvPr>
              <p:cNvCxnSpPr>
                <a:cxnSpLocks/>
              </p:cNvCxnSpPr>
              <p:nvPr/>
            </p:nvCxnSpPr>
            <p:spPr>
              <a:xfrm>
                <a:off x="2493939" y="5206424"/>
                <a:ext cx="1729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482AC2FB-64A5-D44A-B3E5-690DC3B1E8CF}"/>
                  </a:ext>
                </a:extLst>
              </p:cNvPr>
              <p:cNvCxnSpPr>
                <a:cxnSpLocks/>
              </p:cNvCxnSpPr>
              <p:nvPr/>
            </p:nvCxnSpPr>
            <p:spPr>
              <a:xfrm>
                <a:off x="2502323" y="5093568"/>
                <a:ext cx="0" cy="207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F5FE77DE-CCBA-073F-2832-B0009D148839}"/>
                  </a:ext>
                </a:extLst>
              </p:cNvPr>
              <p:cNvCxnSpPr>
                <a:cxnSpLocks/>
              </p:cNvCxnSpPr>
              <p:nvPr/>
            </p:nvCxnSpPr>
            <p:spPr>
              <a:xfrm>
                <a:off x="4223792" y="5089036"/>
                <a:ext cx="0" cy="207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a:extLst>
                <a:ext uri="{FF2B5EF4-FFF2-40B4-BE49-F238E27FC236}">
                  <a16:creationId xmlns:a16="http://schemas.microsoft.com/office/drawing/2014/main" id="{14115D0D-A166-5419-BC3E-B52828E1CCF2}"/>
                </a:ext>
              </a:extLst>
            </p:cNvPr>
            <p:cNvGrpSpPr/>
            <p:nvPr/>
          </p:nvGrpSpPr>
          <p:grpSpPr>
            <a:xfrm>
              <a:off x="11100214" y="4670628"/>
              <a:ext cx="378629" cy="125271"/>
              <a:chOff x="2493939" y="5089036"/>
              <a:chExt cx="1729853" cy="212172"/>
            </a:xfrm>
          </p:grpSpPr>
          <p:cxnSp>
            <p:nvCxnSpPr>
              <p:cNvPr id="60" name="直線コネクタ 59">
                <a:extLst>
                  <a:ext uri="{FF2B5EF4-FFF2-40B4-BE49-F238E27FC236}">
                    <a16:creationId xmlns:a16="http://schemas.microsoft.com/office/drawing/2014/main" id="{A359218E-197B-D308-F65F-6470DD79627B}"/>
                  </a:ext>
                </a:extLst>
              </p:cNvPr>
              <p:cNvCxnSpPr>
                <a:cxnSpLocks/>
              </p:cNvCxnSpPr>
              <p:nvPr/>
            </p:nvCxnSpPr>
            <p:spPr>
              <a:xfrm>
                <a:off x="2493939" y="5206424"/>
                <a:ext cx="1729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4004F26A-4B68-CF44-2F5B-610751B81291}"/>
                  </a:ext>
                </a:extLst>
              </p:cNvPr>
              <p:cNvCxnSpPr>
                <a:cxnSpLocks/>
              </p:cNvCxnSpPr>
              <p:nvPr/>
            </p:nvCxnSpPr>
            <p:spPr>
              <a:xfrm>
                <a:off x="2502323" y="5093568"/>
                <a:ext cx="0" cy="207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AD3D5E0-A1C1-E5CD-F299-FFFC356367F5}"/>
                  </a:ext>
                </a:extLst>
              </p:cNvPr>
              <p:cNvCxnSpPr>
                <a:cxnSpLocks/>
              </p:cNvCxnSpPr>
              <p:nvPr/>
            </p:nvCxnSpPr>
            <p:spPr>
              <a:xfrm>
                <a:off x="4223792" y="5089036"/>
                <a:ext cx="0" cy="207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テキスト ボックス 63">
              <a:extLst>
                <a:ext uri="{FF2B5EF4-FFF2-40B4-BE49-F238E27FC236}">
                  <a16:creationId xmlns:a16="http://schemas.microsoft.com/office/drawing/2014/main" id="{82C867B2-8152-1567-70FD-EDD39F1F3281}"/>
                </a:ext>
              </a:extLst>
            </p:cNvPr>
            <p:cNvSpPr txBox="1"/>
            <p:nvPr/>
          </p:nvSpPr>
          <p:spPr>
            <a:xfrm>
              <a:off x="6268060" y="4850817"/>
              <a:ext cx="1360780" cy="430887"/>
            </a:xfrm>
            <a:prstGeom prst="rect">
              <a:avLst/>
            </a:prstGeom>
            <a:noFill/>
          </p:spPr>
          <p:txBody>
            <a:bodyPr wrap="square" rtlCol="0">
              <a:spAutoFit/>
            </a:bodyPr>
            <a:lstStyle/>
            <a:p>
              <a:pPr algn="ctr"/>
              <a:r>
                <a:rPr kumimoji="1" lang="ja-JP" altLang="en-US" sz="1100" dirty="0">
                  <a:latin typeface="游ゴシック" panose="020B0400000000000000" pitchFamily="50" charset="-128"/>
                  <a:ea typeface="游ゴシック" panose="020B0400000000000000" pitchFamily="50" charset="-128"/>
                </a:rPr>
                <a:t>ディナープレート</a:t>
              </a:r>
              <a:endParaRPr kumimoji="1" lang="en-US" altLang="ja-JP" sz="1100" dirty="0">
                <a:latin typeface="游ゴシック" panose="020B0400000000000000" pitchFamily="50" charset="-128"/>
                <a:ea typeface="游ゴシック" panose="020B0400000000000000" pitchFamily="50" charset="-128"/>
              </a:endParaRPr>
            </a:p>
            <a:p>
              <a:pPr algn="ctr"/>
              <a:r>
                <a:rPr kumimoji="1" lang="en-US" altLang="ja-JP" sz="1100" dirty="0">
                  <a:latin typeface="游ゴシック" panose="020B0400000000000000" pitchFamily="50" charset="-128"/>
                  <a:ea typeface="游ゴシック" panose="020B0400000000000000" pitchFamily="50" charset="-128"/>
                </a:rPr>
                <a:t>270mm</a:t>
              </a:r>
              <a:endParaRPr kumimoji="1" lang="ja-JP" altLang="en-US" sz="1100" dirty="0">
                <a:latin typeface="游ゴシック" panose="020B0400000000000000" pitchFamily="50" charset="-128"/>
                <a:ea typeface="游ゴシック" panose="020B0400000000000000" pitchFamily="50" charset="-128"/>
              </a:endParaRPr>
            </a:p>
          </p:txBody>
        </p:sp>
        <p:sp>
          <p:nvSpPr>
            <p:cNvPr id="66" name="テキスト ボックス 65">
              <a:extLst>
                <a:ext uri="{FF2B5EF4-FFF2-40B4-BE49-F238E27FC236}">
                  <a16:creationId xmlns:a16="http://schemas.microsoft.com/office/drawing/2014/main" id="{39300A8E-C446-2A82-91E3-E74232F7A8C0}"/>
                </a:ext>
              </a:extLst>
            </p:cNvPr>
            <p:cNvSpPr txBox="1"/>
            <p:nvPr/>
          </p:nvSpPr>
          <p:spPr>
            <a:xfrm>
              <a:off x="8892549" y="4850817"/>
              <a:ext cx="1260245" cy="252116"/>
            </a:xfrm>
            <a:prstGeom prst="rect">
              <a:avLst/>
            </a:prstGeom>
            <a:noFill/>
          </p:spPr>
          <p:txBody>
            <a:bodyPr wrap="square" rtlCol="0">
              <a:spAutoFit/>
            </a:bodyPr>
            <a:lstStyle/>
            <a:p>
              <a:pPr algn="ctr"/>
              <a:r>
                <a:rPr lang="ja-JP" altLang="en-US" sz="1100" dirty="0">
                  <a:latin typeface="游ゴシック" panose="020B0400000000000000" pitchFamily="50" charset="-128"/>
                  <a:ea typeface="游ゴシック" panose="020B0400000000000000" pitchFamily="50" charset="-128"/>
                </a:rPr>
                <a:t>シリアルボウル</a:t>
              </a:r>
              <a:endParaRPr kumimoji="1" lang="en-US" altLang="ja-JP" sz="1100" dirty="0">
                <a:latin typeface="游ゴシック" panose="020B0400000000000000" pitchFamily="50" charset="-128"/>
                <a:ea typeface="游ゴシック" panose="020B0400000000000000" pitchFamily="50" charset="-128"/>
              </a:endParaRPr>
            </a:p>
            <a:p>
              <a:pPr algn="ctr"/>
              <a:r>
                <a:rPr kumimoji="1" lang="en-US" altLang="ja-JP" sz="1100" dirty="0">
                  <a:latin typeface="游ゴシック" panose="020B0400000000000000" pitchFamily="50" charset="-128"/>
                  <a:ea typeface="游ゴシック" panose="020B0400000000000000" pitchFamily="50" charset="-128"/>
                </a:rPr>
                <a:t>170mm</a:t>
              </a:r>
              <a:endParaRPr kumimoji="1" lang="ja-JP" altLang="en-US" sz="1100" dirty="0">
                <a:latin typeface="游ゴシック" panose="020B0400000000000000" pitchFamily="50" charset="-128"/>
                <a:ea typeface="游ゴシック" panose="020B0400000000000000" pitchFamily="50" charset="-128"/>
              </a:endParaRPr>
            </a:p>
          </p:txBody>
        </p:sp>
        <p:sp>
          <p:nvSpPr>
            <p:cNvPr id="68" name="テキスト ボックス 67">
              <a:extLst>
                <a:ext uri="{FF2B5EF4-FFF2-40B4-BE49-F238E27FC236}">
                  <a16:creationId xmlns:a16="http://schemas.microsoft.com/office/drawing/2014/main" id="{A4368E6F-893E-8320-A4FC-C00A873798EF}"/>
                </a:ext>
              </a:extLst>
            </p:cNvPr>
            <p:cNvSpPr txBox="1"/>
            <p:nvPr/>
          </p:nvSpPr>
          <p:spPr>
            <a:xfrm>
              <a:off x="10783839" y="4850817"/>
              <a:ext cx="1174329" cy="252116"/>
            </a:xfrm>
            <a:prstGeom prst="rect">
              <a:avLst/>
            </a:prstGeom>
            <a:noFill/>
          </p:spPr>
          <p:txBody>
            <a:bodyPr wrap="square" rtlCol="0">
              <a:spAutoFit/>
            </a:bodyPr>
            <a:lstStyle/>
            <a:p>
              <a:pPr algn="ctr"/>
              <a:r>
                <a:rPr lang="ja-JP" altLang="en-US" sz="1100" dirty="0">
                  <a:latin typeface="游ゴシック" panose="020B0400000000000000" pitchFamily="50" charset="-128"/>
                  <a:ea typeface="游ゴシック" panose="020B0400000000000000" pitchFamily="50" charset="-128"/>
                </a:rPr>
                <a:t>サラダボウル</a:t>
              </a:r>
              <a:endParaRPr kumimoji="1" lang="en-US" altLang="ja-JP" sz="1100" dirty="0">
                <a:latin typeface="游ゴシック" panose="020B0400000000000000" pitchFamily="50" charset="-128"/>
                <a:ea typeface="游ゴシック" panose="020B0400000000000000" pitchFamily="50" charset="-128"/>
              </a:endParaRPr>
            </a:p>
            <a:p>
              <a:pPr algn="ctr"/>
              <a:r>
                <a:rPr lang="en-US" altLang="ja-JP" sz="1100" dirty="0">
                  <a:latin typeface="游ゴシック" panose="020B0400000000000000" pitchFamily="50" charset="-128"/>
                  <a:ea typeface="游ゴシック" panose="020B0400000000000000" pitchFamily="50" charset="-128"/>
                </a:rPr>
                <a:t>9</a:t>
              </a:r>
              <a:r>
                <a:rPr kumimoji="1" lang="en-US" altLang="ja-JP" sz="1100" dirty="0">
                  <a:latin typeface="游ゴシック" panose="020B0400000000000000" pitchFamily="50" charset="-128"/>
                  <a:ea typeface="游ゴシック" panose="020B0400000000000000" pitchFamily="50" charset="-128"/>
                </a:rPr>
                <a:t>0mm</a:t>
              </a:r>
              <a:endParaRPr kumimoji="1" lang="ja-JP" altLang="en-US" sz="1100" dirty="0">
                <a:latin typeface="游ゴシック" panose="020B0400000000000000" pitchFamily="50" charset="-128"/>
                <a:ea typeface="游ゴシック" panose="020B0400000000000000" pitchFamily="50" charset="-128"/>
              </a:endParaRPr>
            </a:p>
          </p:txBody>
        </p:sp>
        <p:sp>
          <p:nvSpPr>
            <p:cNvPr id="70" name="テキスト ボックス 69">
              <a:extLst>
                <a:ext uri="{FF2B5EF4-FFF2-40B4-BE49-F238E27FC236}">
                  <a16:creationId xmlns:a16="http://schemas.microsoft.com/office/drawing/2014/main" id="{F228B993-5079-F454-5087-0397C7D6996C}"/>
                </a:ext>
              </a:extLst>
            </p:cNvPr>
            <p:cNvSpPr txBox="1"/>
            <p:nvPr/>
          </p:nvSpPr>
          <p:spPr>
            <a:xfrm>
              <a:off x="10118702" y="4850817"/>
              <a:ext cx="783132" cy="252116"/>
            </a:xfrm>
            <a:prstGeom prst="rect">
              <a:avLst/>
            </a:prstGeom>
            <a:noFill/>
          </p:spPr>
          <p:txBody>
            <a:bodyPr wrap="square" rtlCol="0">
              <a:spAutoFit/>
            </a:bodyPr>
            <a:lstStyle/>
            <a:p>
              <a:pPr algn="ctr"/>
              <a:r>
                <a:rPr kumimoji="1" lang="ja-JP" altLang="en-US" sz="1100" dirty="0">
                  <a:latin typeface="游ゴシック" panose="020B0400000000000000" pitchFamily="50" charset="-128"/>
                  <a:ea typeface="游ゴシック" panose="020B0400000000000000" pitchFamily="50" charset="-128"/>
                </a:rPr>
                <a:t>グラス</a:t>
              </a:r>
              <a:endParaRPr kumimoji="1" lang="en-US" altLang="ja-JP" sz="1100" dirty="0">
                <a:latin typeface="游ゴシック" panose="020B0400000000000000" pitchFamily="50" charset="-128"/>
                <a:ea typeface="游ゴシック" panose="020B0400000000000000" pitchFamily="50" charset="-128"/>
              </a:endParaRPr>
            </a:p>
            <a:p>
              <a:pPr algn="ctr"/>
              <a:r>
                <a:rPr lang="en-US" altLang="ja-JP" sz="1100" dirty="0">
                  <a:latin typeface="游ゴシック" panose="020B0400000000000000" pitchFamily="50" charset="-128"/>
                  <a:ea typeface="游ゴシック" panose="020B0400000000000000" pitchFamily="50" charset="-128"/>
                </a:rPr>
                <a:t>8</a:t>
              </a:r>
              <a:r>
                <a:rPr kumimoji="1" lang="en-US" altLang="ja-JP" sz="1100" dirty="0">
                  <a:latin typeface="游ゴシック" panose="020B0400000000000000" pitchFamily="50" charset="-128"/>
                  <a:ea typeface="游ゴシック" panose="020B0400000000000000" pitchFamily="50" charset="-128"/>
                </a:rPr>
                <a:t>0mm</a:t>
              </a:r>
              <a:endParaRPr kumimoji="1" lang="ja-JP" altLang="en-US" sz="1100" dirty="0">
                <a:latin typeface="游ゴシック" panose="020B0400000000000000" pitchFamily="50" charset="-128"/>
                <a:ea typeface="游ゴシック" panose="020B0400000000000000" pitchFamily="50" charset="-128"/>
              </a:endParaRPr>
            </a:p>
          </p:txBody>
        </p:sp>
        <p:sp>
          <p:nvSpPr>
            <p:cNvPr id="72" name="テキスト ボックス 71">
              <a:extLst>
                <a:ext uri="{FF2B5EF4-FFF2-40B4-BE49-F238E27FC236}">
                  <a16:creationId xmlns:a16="http://schemas.microsoft.com/office/drawing/2014/main" id="{5115BE78-761A-0BF8-095D-92D53B3F555D}"/>
                </a:ext>
              </a:extLst>
            </p:cNvPr>
            <p:cNvSpPr txBox="1"/>
            <p:nvPr/>
          </p:nvSpPr>
          <p:spPr>
            <a:xfrm>
              <a:off x="7628840" y="4850817"/>
              <a:ext cx="1370197" cy="430887"/>
            </a:xfrm>
            <a:prstGeom prst="rect">
              <a:avLst/>
            </a:prstGeom>
            <a:noFill/>
          </p:spPr>
          <p:txBody>
            <a:bodyPr wrap="square" rtlCol="0">
              <a:spAutoFit/>
            </a:bodyPr>
            <a:lstStyle/>
            <a:p>
              <a:pPr algn="ctr"/>
              <a:r>
                <a:rPr lang="ja-JP" altLang="en-US" sz="1100" dirty="0">
                  <a:latin typeface="游ゴシック" panose="020B0400000000000000" pitchFamily="50" charset="-128"/>
                  <a:ea typeface="游ゴシック" panose="020B0400000000000000" pitchFamily="50" charset="-128"/>
                </a:rPr>
                <a:t>デザートプレート</a:t>
              </a:r>
              <a:endParaRPr kumimoji="1" lang="en-US" altLang="ja-JP" sz="1100" dirty="0">
                <a:latin typeface="游ゴシック" panose="020B0400000000000000" pitchFamily="50" charset="-128"/>
                <a:ea typeface="游ゴシック" panose="020B0400000000000000" pitchFamily="50" charset="-128"/>
              </a:endParaRPr>
            </a:p>
            <a:p>
              <a:pPr algn="ctr"/>
              <a:r>
                <a:rPr kumimoji="1" lang="en-US" altLang="ja-JP" sz="1100" dirty="0">
                  <a:latin typeface="游ゴシック" panose="020B0400000000000000" pitchFamily="50" charset="-128"/>
                  <a:ea typeface="游ゴシック" panose="020B0400000000000000" pitchFamily="50" charset="-128"/>
                </a:rPr>
                <a:t>200mm</a:t>
              </a:r>
              <a:endParaRPr kumimoji="1" lang="ja-JP" altLang="en-US" sz="1100" dirty="0">
                <a:latin typeface="游ゴシック" panose="020B0400000000000000" pitchFamily="50" charset="-128"/>
                <a:ea typeface="游ゴシック" panose="020B0400000000000000" pitchFamily="50" charset="-128"/>
              </a:endParaRPr>
            </a:p>
          </p:txBody>
        </p:sp>
      </p:grpSp>
      <p:sp>
        <p:nvSpPr>
          <p:cNvPr id="74" name="正方形/長方形 73">
            <a:extLst>
              <a:ext uri="{FF2B5EF4-FFF2-40B4-BE49-F238E27FC236}">
                <a16:creationId xmlns:a16="http://schemas.microsoft.com/office/drawing/2014/main" id="{056716A8-818B-E17B-D1B8-73A14F852622}"/>
              </a:ext>
            </a:extLst>
          </p:cNvPr>
          <p:cNvSpPr/>
          <p:nvPr/>
        </p:nvSpPr>
        <p:spPr>
          <a:xfrm>
            <a:off x="5796628" y="1193930"/>
            <a:ext cx="6111231" cy="47691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ja-JP" altLang="en-US" sz="1200" b="1" dirty="0">
                <a:latin typeface="游ゴシック" panose="020B0400000000000000" pitchFamily="50" charset="-128"/>
                <a:ea typeface="游ゴシック" panose="020B0400000000000000" pitchFamily="50" charset="-128"/>
              </a:rPr>
              <a:t>食器</a:t>
            </a: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endParaRPr lang="en-US" altLang="ja-JP" sz="1200" b="1" dirty="0">
              <a:latin typeface="游ゴシック" panose="020B0400000000000000" pitchFamily="50" charset="-128"/>
              <a:ea typeface="游ゴシック" panose="020B0400000000000000" pitchFamily="50" charset="-128"/>
            </a:endParaRPr>
          </a:p>
          <a:p>
            <a:pPr>
              <a:lnSpc>
                <a:spcPct val="120000"/>
              </a:lnSpc>
            </a:pPr>
            <a:r>
              <a:rPr lang="ja-JP" altLang="en-US" sz="1200" b="1" dirty="0">
                <a:latin typeface="游ゴシック" panose="020B0400000000000000" pitchFamily="50" charset="-128"/>
                <a:ea typeface="游ゴシック" panose="020B0400000000000000" pitchFamily="50" charset="-128"/>
              </a:rPr>
              <a:t>ディナープレート</a:t>
            </a:r>
            <a:r>
              <a:rPr lang="en-US" altLang="ja-JP" sz="1200" b="1" dirty="0">
                <a:latin typeface="游ゴシック" panose="020B0400000000000000" pitchFamily="50" charset="-128"/>
                <a:ea typeface="游ゴシック" panose="020B0400000000000000" pitchFamily="50" charset="-128"/>
              </a:rPr>
              <a:t>…270</a:t>
            </a:r>
            <a:r>
              <a:rPr lang="ja-JP" altLang="en-US" sz="1200" b="1" dirty="0">
                <a:latin typeface="游ゴシック" panose="020B0400000000000000" pitchFamily="50" charset="-128"/>
                <a:ea typeface="游ゴシック" panose="020B0400000000000000" pitchFamily="50" charset="-128"/>
              </a:rPr>
              <a:t>ｍ</a:t>
            </a:r>
            <a:r>
              <a:rPr lang="en-US" altLang="ja-JP" sz="1200" b="1" dirty="0">
                <a:latin typeface="游ゴシック" panose="020B0400000000000000" pitchFamily="50" charset="-128"/>
                <a:ea typeface="游ゴシック" panose="020B0400000000000000" pitchFamily="50" charset="-128"/>
              </a:rPr>
              <a:t>m</a:t>
            </a:r>
          </a:p>
          <a:p>
            <a:pPr>
              <a:lnSpc>
                <a:spcPct val="120000"/>
              </a:lnSpc>
            </a:pPr>
            <a:r>
              <a:rPr lang="ja-JP" altLang="en-US" sz="1200" b="1" dirty="0">
                <a:latin typeface="游ゴシック" panose="020B0400000000000000" pitchFamily="50" charset="-128"/>
                <a:ea typeface="游ゴシック" panose="020B0400000000000000" pitchFamily="50" charset="-128"/>
              </a:rPr>
              <a:t>デザートプレート</a:t>
            </a:r>
            <a:r>
              <a:rPr lang="en-US" altLang="ja-JP" sz="1200" b="1" dirty="0">
                <a:latin typeface="游ゴシック" panose="020B0400000000000000" pitchFamily="50" charset="-128"/>
                <a:ea typeface="游ゴシック" panose="020B0400000000000000" pitchFamily="50" charset="-128"/>
              </a:rPr>
              <a:t>…200mm</a:t>
            </a:r>
          </a:p>
          <a:p>
            <a:pPr>
              <a:lnSpc>
                <a:spcPct val="120000"/>
              </a:lnSpc>
            </a:pPr>
            <a:r>
              <a:rPr lang="ja-JP" altLang="en-US" sz="1200" b="1" dirty="0">
                <a:latin typeface="游ゴシック" panose="020B0400000000000000" pitchFamily="50" charset="-128"/>
                <a:ea typeface="游ゴシック" panose="020B0400000000000000" pitchFamily="50" charset="-128"/>
              </a:rPr>
              <a:t>シリアルボウル</a:t>
            </a:r>
            <a:r>
              <a:rPr lang="en-US" altLang="ja-JP" sz="1200" b="1" dirty="0">
                <a:latin typeface="游ゴシック" panose="020B0400000000000000" pitchFamily="50" charset="-128"/>
                <a:ea typeface="游ゴシック" panose="020B0400000000000000" pitchFamily="50" charset="-128"/>
              </a:rPr>
              <a:t>……170mm</a:t>
            </a:r>
          </a:p>
          <a:p>
            <a:pPr>
              <a:lnSpc>
                <a:spcPct val="120000"/>
              </a:lnSpc>
            </a:pPr>
            <a:r>
              <a:rPr lang="ja-JP" altLang="en-US" sz="1200" b="1" dirty="0">
                <a:latin typeface="游ゴシック" panose="020B0400000000000000" pitchFamily="50" charset="-128"/>
                <a:ea typeface="游ゴシック" panose="020B0400000000000000" pitchFamily="50" charset="-128"/>
              </a:rPr>
              <a:t>グラス</a:t>
            </a:r>
            <a:r>
              <a:rPr lang="en-US" altLang="ja-JP" sz="1200" b="1" dirty="0">
                <a:latin typeface="游ゴシック" panose="020B0400000000000000" pitchFamily="50" charset="-128"/>
                <a:ea typeface="游ゴシック" panose="020B0400000000000000" pitchFamily="50" charset="-128"/>
              </a:rPr>
              <a:t>………………80mm</a:t>
            </a:r>
          </a:p>
          <a:p>
            <a:pPr>
              <a:lnSpc>
                <a:spcPct val="120000"/>
              </a:lnSpc>
            </a:pPr>
            <a:r>
              <a:rPr lang="ja-JP" altLang="en-US" sz="1200" b="1" dirty="0">
                <a:latin typeface="游ゴシック" panose="020B0400000000000000" pitchFamily="50" charset="-128"/>
                <a:ea typeface="游ゴシック" panose="020B0400000000000000" pitchFamily="50" charset="-128"/>
              </a:rPr>
              <a:t>サラダボウル</a:t>
            </a:r>
            <a:r>
              <a:rPr lang="en-US" altLang="ja-JP" sz="1200" b="1" dirty="0">
                <a:latin typeface="游ゴシック" panose="020B0400000000000000" pitchFamily="50" charset="-128"/>
                <a:ea typeface="游ゴシック" panose="020B0400000000000000" pitchFamily="50" charset="-128"/>
              </a:rPr>
              <a:t>………90mm</a:t>
            </a:r>
          </a:p>
          <a:p>
            <a:pPr>
              <a:lnSpc>
                <a:spcPct val="120000"/>
              </a:lnSpc>
            </a:pPr>
            <a:endParaRPr lang="en-US" altLang="ja-JP" sz="1100" b="1"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スタジオ内のプロジェクションマッピング向けの洋食器です。</a:t>
            </a:r>
          </a:p>
          <a:p>
            <a:pPr>
              <a:lnSpc>
                <a:spcPct val="120000"/>
              </a:lnSpc>
            </a:pPr>
            <a:r>
              <a:rPr lang="ja-JP" altLang="en-US" sz="1050" dirty="0">
                <a:latin typeface="游ゴシック" panose="020B0400000000000000" pitchFamily="50" charset="-128"/>
                <a:ea typeface="游ゴシック" panose="020B0400000000000000" pitchFamily="50" charset="-128"/>
              </a:rPr>
              <a:t>食器へと投影する場合、画像のような白い食器を推奨しております。</a:t>
            </a:r>
          </a:p>
          <a:p>
            <a:pPr>
              <a:lnSpc>
                <a:spcPct val="120000"/>
              </a:lnSpc>
            </a:pPr>
            <a:endParaRPr lang="ja-JP" altLang="en-US"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ご自身でプロジェクション用マッピングのデータの設定変更する場合や、</a:t>
            </a:r>
          </a:p>
          <a:p>
            <a:pPr>
              <a:lnSpc>
                <a:spcPct val="120000"/>
              </a:lnSpc>
            </a:pPr>
            <a:r>
              <a:rPr lang="ja-JP" altLang="en-US" sz="1050" dirty="0">
                <a:latin typeface="游ゴシック" panose="020B0400000000000000" pitchFamily="50" charset="-128"/>
                <a:ea typeface="游ゴシック" panose="020B0400000000000000" pitchFamily="50" charset="-128"/>
              </a:rPr>
              <a:t>スタジオへ食器類をお持ち込みされる場合の大きさの比較等にご利用ください。</a:t>
            </a:r>
          </a:p>
          <a:p>
            <a:pPr>
              <a:lnSpc>
                <a:spcPct val="120000"/>
              </a:lnSpc>
            </a:pPr>
            <a:endParaRPr lang="ja-JP" altLang="en-US" sz="1050" dirty="0">
              <a:latin typeface="游ゴシック" panose="020B0400000000000000" pitchFamily="50" charset="-128"/>
              <a:ea typeface="游ゴシック" panose="020B0400000000000000" pitchFamily="50" charset="-128"/>
            </a:endParaRPr>
          </a:p>
          <a:p>
            <a:pPr>
              <a:lnSpc>
                <a:spcPct val="120000"/>
              </a:lnSpc>
            </a:pPr>
            <a:r>
              <a:rPr lang="en-US" altLang="ja-JP" sz="1050" dirty="0">
                <a:latin typeface="游ゴシック" panose="020B0400000000000000" pitchFamily="50" charset="-128"/>
                <a:ea typeface="游ゴシック" panose="020B0400000000000000" pitchFamily="50" charset="-128"/>
              </a:rPr>
              <a:t>※</a:t>
            </a:r>
            <a:r>
              <a:rPr lang="ja-JP" altLang="en-US" sz="1050" dirty="0">
                <a:latin typeface="游ゴシック" panose="020B0400000000000000" pitchFamily="50" charset="-128"/>
                <a:ea typeface="游ゴシック" panose="020B0400000000000000" pitchFamily="50" charset="-128"/>
              </a:rPr>
              <a:t>ボウルのような深さのあるお皿へ投影する場合、データがプレート等の平皿よりもずれやすい為、</a:t>
            </a:r>
          </a:p>
          <a:p>
            <a:pPr>
              <a:lnSpc>
                <a:spcPct val="120000"/>
              </a:lnSpc>
            </a:pPr>
            <a:r>
              <a:rPr lang="ja-JP" altLang="en-US" sz="1050" dirty="0">
                <a:latin typeface="游ゴシック" panose="020B0400000000000000" pitchFamily="50" charset="-128"/>
                <a:ea typeface="游ゴシック" panose="020B0400000000000000" pitchFamily="50" charset="-128"/>
              </a:rPr>
              <a:t>ご確認頂いた上でご利用下さい。</a:t>
            </a:r>
            <a:endParaRPr lang="en-US" altLang="ja-JP" sz="1400" b="1" dirty="0">
              <a:latin typeface="游ゴシック" panose="020B0400000000000000" pitchFamily="50" charset="-128"/>
              <a:ea typeface="游ゴシック" panose="020B0400000000000000" pitchFamily="50" charset="-128"/>
            </a:endParaRPr>
          </a:p>
        </p:txBody>
      </p:sp>
      <p:sp>
        <p:nvSpPr>
          <p:cNvPr id="76" name="テキスト ボックス 75">
            <a:extLst>
              <a:ext uri="{FF2B5EF4-FFF2-40B4-BE49-F238E27FC236}">
                <a16:creationId xmlns:a16="http://schemas.microsoft.com/office/drawing/2014/main" id="{9BEFA435-289D-A177-6378-4002B5782F81}"/>
              </a:ext>
            </a:extLst>
          </p:cNvPr>
          <p:cNvSpPr txBox="1"/>
          <p:nvPr/>
        </p:nvSpPr>
        <p:spPr>
          <a:xfrm>
            <a:off x="1817174" y="6165304"/>
            <a:ext cx="7954316" cy="469039"/>
          </a:xfrm>
          <a:prstGeom prst="rect">
            <a:avLst/>
          </a:prstGeom>
          <a:noFill/>
        </p:spPr>
        <p:txBody>
          <a:bodyPr wrap="square" rtlCol="0">
            <a:spAutoFit/>
          </a:bodyPr>
          <a:lstStyle/>
          <a:p>
            <a:pPr>
              <a:lnSpc>
                <a:spcPct val="120000"/>
              </a:lnSpc>
            </a:pPr>
            <a:r>
              <a:rPr lang="ja-JP" altLang="en-US" sz="1050" dirty="0">
                <a:latin typeface="游ゴシック" panose="020B0400000000000000" pitchFamily="50" charset="-128"/>
                <a:ea typeface="游ゴシック" panose="020B0400000000000000" pitchFamily="50" charset="-128"/>
              </a:rPr>
              <a:t>お持ち込み頂いたパソコンの設定をご確認の上、プロジェクターでの投影やセッティングを行って頂きますようお願いいたします。</a:t>
            </a:r>
          </a:p>
          <a:p>
            <a:pPr>
              <a:lnSpc>
                <a:spcPct val="120000"/>
              </a:lnSpc>
            </a:pPr>
            <a:r>
              <a:rPr lang="ja-JP" altLang="en-US" sz="1050" dirty="0">
                <a:latin typeface="游ゴシック" panose="020B0400000000000000" pitchFamily="50" charset="-128"/>
                <a:ea typeface="游ゴシック" panose="020B0400000000000000" pitchFamily="50" charset="-128"/>
              </a:rPr>
              <a:t>プロジェクター自体の利用方法については、キッチンスタジオ内に説明書のご用意がございます。</a:t>
            </a:r>
            <a:endParaRPr kumimoji="1" lang="ja-JP" altLang="en-US" sz="1050" dirty="0"/>
          </a:p>
        </p:txBody>
      </p:sp>
    </p:spTree>
    <p:extLst>
      <p:ext uri="{BB962C8B-B14F-4D97-AF65-F5344CB8AC3E}">
        <p14:creationId xmlns:p14="http://schemas.microsoft.com/office/powerpoint/2010/main" val="22798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5491462C-BBAE-DED5-3C9B-1EE64E1ACF8F}"/>
              </a:ext>
            </a:extLst>
          </p:cNvPr>
          <p:cNvSpPr/>
          <p:nvPr/>
        </p:nvSpPr>
        <p:spPr>
          <a:xfrm>
            <a:off x="752328" y="4353280"/>
            <a:ext cx="2301793" cy="8297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en-US" altLang="ja-JP" sz="1050" dirty="0">
                <a:latin typeface="游ゴシック" panose="020B0400000000000000" pitchFamily="50" charset="-128"/>
                <a:ea typeface="游ゴシック" panose="020B0400000000000000" pitchFamily="50" charset="-128"/>
              </a:rPr>
              <a:t>6</a:t>
            </a:r>
            <a:r>
              <a:rPr lang="ja-JP" altLang="en-US" sz="1050" dirty="0">
                <a:latin typeface="游ゴシック" panose="020B0400000000000000" pitchFamily="50" charset="-128"/>
                <a:ea typeface="游ゴシック" panose="020B0400000000000000" pitchFamily="50" charset="-128"/>
              </a:rPr>
              <a:t>ページ目のテンプレートから、</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投影したいお皿を選択し、</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データの上で右クリックします。</a:t>
            </a:r>
            <a:endParaRPr lang="en-US" altLang="ja-JP" sz="1050" dirty="0">
              <a:latin typeface="游ゴシック" panose="020B0400000000000000" pitchFamily="50" charset="-128"/>
              <a:ea typeface="游ゴシック" panose="020B0400000000000000" pitchFamily="50" charset="-128"/>
            </a:endParaRPr>
          </a:p>
        </p:txBody>
      </p:sp>
      <p:sp>
        <p:nvSpPr>
          <p:cNvPr id="31" name="タイトル 1">
            <a:extLst>
              <a:ext uri="{FF2B5EF4-FFF2-40B4-BE49-F238E27FC236}">
                <a16:creationId xmlns:a16="http://schemas.microsoft.com/office/drawing/2014/main" id="{256B8D23-B337-3443-B41E-72A054A98960}"/>
              </a:ext>
            </a:extLst>
          </p:cNvPr>
          <p:cNvSpPr txBox="1">
            <a:spLocks/>
          </p:cNvSpPr>
          <p:nvPr/>
        </p:nvSpPr>
        <p:spPr>
          <a:xfrm>
            <a:off x="1525724" y="332658"/>
            <a:ext cx="10186900" cy="743401"/>
          </a:xfrm>
          <a:prstGeom prst="rect">
            <a:avLst/>
          </a:prstGeom>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作成方法　～画像版～</a:t>
            </a:r>
            <a:endParaRPr lang="ja-JP" altLang="en-US" sz="4000" dirty="0">
              <a:latin typeface="游ゴシック" panose="020B0400000000000000" pitchFamily="50" charset="-128"/>
              <a:ea typeface="游ゴシック" panose="020B0400000000000000" pitchFamily="50" charset="-128"/>
            </a:endParaRPr>
          </a:p>
        </p:txBody>
      </p:sp>
      <p:cxnSp>
        <p:nvCxnSpPr>
          <p:cNvPr id="32" name="直線コネクタ 31">
            <a:extLst>
              <a:ext uri="{FF2B5EF4-FFF2-40B4-BE49-F238E27FC236}">
                <a16:creationId xmlns:a16="http://schemas.microsoft.com/office/drawing/2014/main" id="{0A1B7547-1892-4DC2-57EF-383AC81782AE}"/>
              </a:ext>
            </a:extLst>
          </p:cNvPr>
          <p:cNvCxnSpPr>
            <a:cxnSpLocks/>
          </p:cNvCxnSpPr>
          <p:nvPr/>
        </p:nvCxnSpPr>
        <p:spPr>
          <a:xfrm>
            <a:off x="551384" y="1052736"/>
            <a:ext cx="11089232" cy="0"/>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図 32">
            <a:extLst>
              <a:ext uri="{FF2B5EF4-FFF2-40B4-BE49-F238E27FC236}">
                <a16:creationId xmlns:a16="http://schemas.microsoft.com/office/drawing/2014/main" id="{BB5531F9-89EA-5487-DEE3-44DDD350F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346447"/>
            <a:ext cx="1755766" cy="1755766"/>
          </a:xfrm>
          <a:prstGeom prst="rect">
            <a:avLst/>
          </a:prstGeom>
        </p:spPr>
      </p:pic>
      <p:sp>
        <p:nvSpPr>
          <p:cNvPr id="4" name="正方形/長方形 3">
            <a:extLst>
              <a:ext uri="{FF2B5EF4-FFF2-40B4-BE49-F238E27FC236}">
                <a16:creationId xmlns:a16="http://schemas.microsoft.com/office/drawing/2014/main" id="{C98829FC-F232-1839-C0B9-15AE0874FD02}"/>
              </a:ext>
            </a:extLst>
          </p:cNvPr>
          <p:cNvSpPr/>
          <p:nvPr/>
        </p:nvSpPr>
        <p:spPr>
          <a:xfrm>
            <a:off x="881355" y="1152692"/>
            <a:ext cx="10429289" cy="8297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en-US" altLang="ja-JP" sz="1600" b="1" dirty="0">
                <a:latin typeface="游ゴシック" panose="020B0400000000000000" pitchFamily="50" charset="-128"/>
                <a:ea typeface="游ゴシック" panose="020B0400000000000000" pitchFamily="50" charset="-128"/>
              </a:rPr>
              <a:t>7</a:t>
            </a:r>
            <a:r>
              <a:rPr lang="ja-JP" altLang="en-US" sz="1600" b="1" dirty="0">
                <a:latin typeface="游ゴシック" panose="020B0400000000000000" pitchFamily="50" charset="-128"/>
                <a:ea typeface="游ゴシック" panose="020B0400000000000000" pitchFamily="50" charset="-128"/>
              </a:rPr>
              <a:t>ページ目の「食器類のサイズ」のデータを参考とした、ご利用時の操作手順となります。</a:t>
            </a:r>
            <a:endParaRPr lang="en-US" altLang="ja-JP" sz="1000" dirty="0">
              <a:latin typeface="游ゴシック" panose="020B0400000000000000" pitchFamily="50" charset="-128"/>
              <a:ea typeface="游ゴシック" panose="020B0400000000000000" pitchFamily="50" charset="-128"/>
            </a:endParaRPr>
          </a:p>
        </p:txBody>
      </p:sp>
      <p:pic>
        <p:nvPicPr>
          <p:cNvPr id="13" name="図 12">
            <a:extLst>
              <a:ext uri="{FF2B5EF4-FFF2-40B4-BE49-F238E27FC236}">
                <a16:creationId xmlns:a16="http://schemas.microsoft.com/office/drawing/2014/main" id="{F505DA73-5A58-26C7-9E59-AB010944C85C}"/>
              </a:ext>
            </a:extLst>
          </p:cNvPr>
          <p:cNvPicPr>
            <a:picLocks noChangeAspect="1"/>
          </p:cNvPicPr>
          <p:nvPr/>
        </p:nvPicPr>
        <p:blipFill>
          <a:blip r:embed="rId4"/>
          <a:stretch>
            <a:fillRect/>
          </a:stretch>
        </p:blipFill>
        <p:spPr>
          <a:xfrm>
            <a:off x="3939018" y="2242510"/>
            <a:ext cx="1698464" cy="1834558"/>
          </a:xfrm>
          <a:prstGeom prst="rect">
            <a:avLst/>
          </a:prstGeom>
        </p:spPr>
      </p:pic>
      <p:pic>
        <p:nvPicPr>
          <p:cNvPr id="17" name="図 16">
            <a:extLst>
              <a:ext uri="{FF2B5EF4-FFF2-40B4-BE49-F238E27FC236}">
                <a16:creationId xmlns:a16="http://schemas.microsoft.com/office/drawing/2014/main" id="{3E966EA7-159F-FEE8-5BD3-334962B3BEE6}"/>
              </a:ext>
            </a:extLst>
          </p:cNvPr>
          <p:cNvPicPr>
            <a:picLocks noChangeAspect="1"/>
          </p:cNvPicPr>
          <p:nvPr/>
        </p:nvPicPr>
        <p:blipFill>
          <a:blip r:embed="rId5"/>
          <a:stretch>
            <a:fillRect/>
          </a:stretch>
        </p:blipFill>
        <p:spPr>
          <a:xfrm>
            <a:off x="6973219" y="2242510"/>
            <a:ext cx="1198730" cy="1971936"/>
          </a:xfrm>
          <a:prstGeom prst="rect">
            <a:avLst/>
          </a:prstGeom>
        </p:spPr>
      </p:pic>
      <p:pic>
        <p:nvPicPr>
          <p:cNvPr id="19" name="図 18">
            <a:extLst>
              <a:ext uri="{FF2B5EF4-FFF2-40B4-BE49-F238E27FC236}">
                <a16:creationId xmlns:a16="http://schemas.microsoft.com/office/drawing/2014/main" id="{F7A89A9D-768F-2C8C-6775-A49B7DBBBD75}"/>
              </a:ext>
            </a:extLst>
          </p:cNvPr>
          <p:cNvPicPr>
            <a:picLocks noChangeAspect="1"/>
          </p:cNvPicPr>
          <p:nvPr/>
        </p:nvPicPr>
        <p:blipFill>
          <a:blip r:embed="rId6"/>
          <a:stretch>
            <a:fillRect/>
          </a:stretch>
        </p:blipFill>
        <p:spPr>
          <a:xfrm>
            <a:off x="9408695" y="2242510"/>
            <a:ext cx="2695003" cy="1246016"/>
          </a:xfrm>
          <a:prstGeom prst="rect">
            <a:avLst/>
          </a:prstGeom>
        </p:spPr>
      </p:pic>
      <p:sp>
        <p:nvSpPr>
          <p:cNvPr id="22" name="テキスト ボックス 21">
            <a:extLst>
              <a:ext uri="{FF2B5EF4-FFF2-40B4-BE49-F238E27FC236}">
                <a16:creationId xmlns:a16="http://schemas.microsoft.com/office/drawing/2014/main" id="{DB1D8469-44CA-7602-F1A9-1F6D00798A62}"/>
              </a:ext>
            </a:extLst>
          </p:cNvPr>
          <p:cNvSpPr txBox="1"/>
          <p:nvPr/>
        </p:nvSpPr>
        <p:spPr>
          <a:xfrm>
            <a:off x="49570" y="1828911"/>
            <a:ext cx="675646"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①</a:t>
            </a:r>
            <a:endParaRPr kumimoji="1" lang="ja-JP" altLang="en-US" b="1"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D072C37A-000E-D39C-1CA8-7BA804D5F4A1}"/>
              </a:ext>
            </a:extLst>
          </p:cNvPr>
          <p:cNvSpPr txBox="1"/>
          <p:nvPr/>
        </p:nvSpPr>
        <p:spPr>
          <a:xfrm>
            <a:off x="3380054" y="1828911"/>
            <a:ext cx="675646"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②</a:t>
            </a:r>
            <a:endParaRPr kumimoji="1" lang="ja-JP" altLang="en-US" b="1" dirty="0">
              <a:latin typeface="游ゴシック" panose="020B0400000000000000" pitchFamily="50" charset="-128"/>
              <a:ea typeface="游ゴシック" panose="020B0400000000000000" pitchFamily="50" charset="-128"/>
            </a:endParaRPr>
          </a:p>
        </p:txBody>
      </p:sp>
      <p:sp>
        <p:nvSpPr>
          <p:cNvPr id="28" name="テキスト ボックス 27">
            <a:extLst>
              <a:ext uri="{FF2B5EF4-FFF2-40B4-BE49-F238E27FC236}">
                <a16:creationId xmlns:a16="http://schemas.microsoft.com/office/drawing/2014/main" id="{B01F1855-488D-1313-AF58-D73A350765F1}"/>
              </a:ext>
            </a:extLst>
          </p:cNvPr>
          <p:cNvSpPr txBox="1"/>
          <p:nvPr/>
        </p:nvSpPr>
        <p:spPr>
          <a:xfrm>
            <a:off x="6216576" y="1828911"/>
            <a:ext cx="675646"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③</a:t>
            </a:r>
            <a:endParaRPr kumimoji="1" lang="ja-JP" altLang="en-US" b="1" dirty="0">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8A8C9FF0-2885-0CC4-ECB7-739D3381E950}"/>
              </a:ext>
            </a:extLst>
          </p:cNvPr>
          <p:cNvSpPr txBox="1"/>
          <p:nvPr/>
        </p:nvSpPr>
        <p:spPr>
          <a:xfrm>
            <a:off x="8863559" y="1805589"/>
            <a:ext cx="675646"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④</a:t>
            </a:r>
            <a:endParaRPr kumimoji="1" lang="ja-JP" altLang="en-US" b="1" dirty="0">
              <a:latin typeface="游ゴシック" panose="020B0400000000000000" pitchFamily="50" charset="-128"/>
              <a:ea typeface="游ゴシック" panose="020B0400000000000000" pitchFamily="50" charset="-128"/>
            </a:endParaRPr>
          </a:p>
        </p:txBody>
      </p:sp>
      <p:sp>
        <p:nvSpPr>
          <p:cNvPr id="35" name="正方形/長方形 34">
            <a:extLst>
              <a:ext uri="{FF2B5EF4-FFF2-40B4-BE49-F238E27FC236}">
                <a16:creationId xmlns:a16="http://schemas.microsoft.com/office/drawing/2014/main" id="{E55B9F88-ECA0-2CB8-7F36-F2B1469131CD}"/>
              </a:ext>
            </a:extLst>
          </p:cNvPr>
          <p:cNvSpPr/>
          <p:nvPr/>
        </p:nvSpPr>
        <p:spPr>
          <a:xfrm>
            <a:off x="3723854" y="4353280"/>
            <a:ext cx="2301793" cy="8297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ja-JP" altLang="en-US" sz="1050" dirty="0">
                <a:latin typeface="游ゴシック" panose="020B0400000000000000" pitchFamily="50" charset="-128"/>
                <a:ea typeface="游ゴシック" panose="020B0400000000000000" pitchFamily="50" charset="-128"/>
              </a:rPr>
              <a:t>赤枠の「塗りつぶし」をクリックします。</a:t>
            </a:r>
            <a:endParaRPr lang="en-US" altLang="ja-JP" sz="1050" dirty="0">
              <a:latin typeface="游ゴシック" panose="020B0400000000000000" pitchFamily="50" charset="-128"/>
              <a:ea typeface="游ゴシック" panose="020B0400000000000000" pitchFamily="50" charset="-128"/>
            </a:endParaRPr>
          </a:p>
        </p:txBody>
      </p:sp>
      <p:sp>
        <p:nvSpPr>
          <p:cNvPr id="36" name="四角形: 角を丸くする 35">
            <a:extLst>
              <a:ext uri="{FF2B5EF4-FFF2-40B4-BE49-F238E27FC236}">
                <a16:creationId xmlns:a16="http://schemas.microsoft.com/office/drawing/2014/main" id="{9455BFCF-0D51-636F-5416-A6B5D4A5576D}"/>
              </a:ext>
            </a:extLst>
          </p:cNvPr>
          <p:cNvSpPr/>
          <p:nvPr/>
        </p:nvSpPr>
        <p:spPr>
          <a:xfrm>
            <a:off x="4610099" y="3573016"/>
            <a:ext cx="352698" cy="378418"/>
          </a:xfrm>
          <a:prstGeom prst="round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a:extLst>
              <a:ext uri="{FF2B5EF4-FFF2-40B4-BE49-F238E27FC236}">
                <a16:creationId xmlns:a16="http://schemas.microsoft.com/office/drawing/2014/main" id="{A6C060FD-FEED-1364-9050-93F604F5170A}"/>
              </a:ext>
            </a:extLst>
          </p:cNvPr>
          <p:cNvPicPr>
            <a:picLocks noChangeAspect="1"/>
          </p:cNvPicPr>
          <p:nvPr/>
        </p:nvPicPr>
        <p:blipFill>
          <a:blip r:embed="rId7"/>
          <a:stretch>
            <a:fillRect/>
          </a:stretch>
        </p:blipFill>
        <p:spPr>
          <a:xfrm>
            <a:off x="789363" y="2242510"/>
            <a:ext cx="2204557" cy="1681729"/>
          </a:xfrm>
          <a:prstGeom prst="rect">
            <a:avLst/>
          </a:prstGeom>
        </p:spPr>
      </p:pic>
      <p:sp>
        <p:nvSpPr>
          <p:cNvPr id="40" name="正方形/長方形 39">
            <a:extLst>
              <a:ext uri="{FF2B5EF4-FFF2-40B4-BE49-F238E27FC236}">
                <a16:creationId xmlns:a16="http://schemas.microsoft.com/office/drawing/2014/main" id="{2FC087A9-4BD9-5626-743F-B4FE700C6036}"/>
              </a:ext>
            </a:extLst>
          </p:cNvPr>
          <p:cNvSpPr/>
          <p:nvPr/>
        </p:nvSpPr>
        <p:spPr>
          <a:xfrm>
            <a:off x="6643029" y="4353280"/>
            <a:ext cx="2301793" cy="8297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ja-JP" altLang="en-US" sz="1050" dirty="0">
                <a:latin typeface="游ゴシック" panose="020B0400000000000000" pitchFamily="50" charset="-128"/>
                <a:ea typeface="游ゴシック" panose="020B0400000000000000" pitchFamily="50" charset="-128"/>
              </a:rPr>
              <a:t>画像データを挿入する場合、</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「図 </a:t>
            </a:r>
            <a:r>
              <a:rPr lang="en-US" altLang="ja-JP" sz="1050" dirty="0">
                <a:latin typeface="游ゴシック" panose="020B0400000000000000" pitchFamily="50" charset="-128"/>
                <a:ea typeface="游ゴシック" panose="020B0400000000000000" pitchFamily="50" charset="-128"/>
              </a:rPr>
              <a:t>(P)</a:t>
            </a:r>
            <a:r>
              <a:rPr lang="ja-JP" altLang="en-US" sz="1050" dirty="0">
                <a:latin typeface="游ゴシック" panose="020B0400000000000000" pitchFamily="50" charset="-128"/>
                <a:ea typeface="游ゴシック" panose="020B0400000000000000" pitchFamily="50" charset="-128"/>
              </a:rPr>
              <a:t>」をクリックします。</a:t>
            </a:r>
            <a:endParaRPr lang="en-US" altLang="ja-JP" sz="1050" dirty="0">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6998C1C6-C4E4-91AA-372D-1E7EA88D0A85}"/>
              </a:ext>
            </a:extLst>
          </p:cNvPr>
          <p:cNvSpPr/>
          <p:nvPr/>
        </p:nvSpPr>
        <p:spPr>
          <a:xfrm>
            <a:off x="9562204" y="4353280"/>
            <a:ext cx="2498399" cy="20280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ja-JP" altLang="en-US" sz="1050" dirty="0">
                <a:latin typeface="游ゴシック" panose="020B0400000000000000" pitchFamily="50" charset="-128"/>
                <a:ea typeface="游ゴシック" panose="020B0400000000000000" pitchFamily="50" charset="-128"/>
              </a:rPr>
              <a:t>「ファイルから」をクリックし、</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画像を選択後に、</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「開く」をクリックします。</a:t>
            </a:r>
            <a:endParaRPr lang="en-US" altLang="ja-JP" sz="1050" dirty="0">
              <a:latin typeface="游ゴシック" panose="020B0400000000000000" pitchFamily="50" charset="-128"/>
              <a:ea typeface="游ゴシック" panose="020B0400000000000000" pitchFamily="50" charset="-128"/>
            </a:endParaRPr>
          </a:p>
          <a:p>
            <a:pPr>
              <a:lnSpc>
                <a:spcPct val="120000"/>
              </a:lnSpc>
            </a:pP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画像を挿入すると、円の中に画像が表示されます。</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他のご利用データにも①～④の操作を行います</a:t>
            </a:r>
            <a:endParaRPr lang="en-US" altLang="ja-JP" sz="1050" dirty="0">
              <a:latin typeface="游ゴシック" panose="020B0400000000000000" pitchFamily="50" charset="-128"/>
              <a:ea typeface="游ゴシック" panose="020B0400000000000000" pitchFamily="50" charset="-128"/>
            </a:endParaRPr>
          </a:p>
          <a:p>
            <a:pPr>
              <a:lnSpc>
                <a:spcPct val="120000"/>
              </a:lnSpc>
            </a:pPr>
            <a:endParaRPr lang="en-US" altLang="ja-JP" sz="105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266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FD508A8-44C2-2624-DA93-C519B90A9298}"/>
              </a:ext>
            </a:extLst>
          </p:cNvPr>
          <p:cNvPicPr>
            <a:picLocks noChangeAspect="1"/>
          </p:cNvPicPr>
          <p:nvPr/>
        </p:nvPicPr>
        <p:blipFill>
          <a:blip r:embed="rId3"/>
          <a:stretch>
            <a:fillRect/>
          </a:stretch>
        </p:blipFill>
        <p:spPr>
          <a:xfrm>
            <a:off x="7176120" y="2315255"/>
            <a:ext cx="879424" cy="1455597"/>
          </a:xfrm>
          <a:prstGeom prst="rect">
            <a:avLst/>
          </a:prstGeom>
        </p:spPr>
      </p:pic>
      <p:sp>
        <p:nvSpPr>
          <p:cNvPr id="7" name="正方形/長方形 6">
            <a:extLst>
              <a:ext uri="{FF2B5EF4-FFF2-40B4-BE49-F238E27FC236}">
                <a16:creationId xmlns:a16="http://schemas.microsoft.com/office/drawing/2014/main" id="{5491462C-BBAE-DED5-3C9B-1EE64E1ACF8F}"/>
              </a:ext>
            </a:extLst>
          </p:cNvPr>
          <p:cNvSpPr/>
          <p:nvPr/>
        </p:nvSpPr>
        <p:spPr>
          <a:xfrm>
            <a:off x="3791743" y="5289286"/>
            <a:ext cx="2886669" cy="8297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ja-JP" altLang="en-US" sz="1050" dirty="0">
                <a:latin typeface="游ゴシック" panose="020B0400000000000000" pitchFamily="50" charset="-128"/>
                <a:ea typeface="游ゴシック" panose="020B0400000000000000" pitchFamily="50" charset="-128"/>
              </a:rPr>
              <a:t>ビデオツール「ビデオ形式」を選択し、</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「ビデオの図形」を選択します。</a:t>
            </a:r>
            <a:endParaRPr lang="en-US" altLang="ja-JP" sz="1050" dirty="0">
              <a:latin typeface="游ゴシック" panose="020B0400000000000000" pitchFamily="50" charset="-128"/>
              <a:ea typeface="游ゴシック" panose="020B0400000000000000" pitchFamily="50" charset="-128"/>
            </a:endParaRPr>
          </a:p>
          <a:p>
            <a:pPr>
              <a:lnSpc>
                <a:spcPct val="120000"/>
              </a:lnSpc>
            </a:pPr>
            <a:endParaRPr lang="en-US" altLang="ja-JP" sz="1050" dirty="0">
              <a:latin typeface="游ゴシック" panose="020B0400000000000000" pitchFamily="50" charset="-128"/>
              <a:ea typeface="游ゴシック" panose="020B0400000000000000" pitchFamily="50" charset="-128"/>
            </a:endParaRPr>
          </a:p>
          <a:p>
            <a:pPr>
              <a:lnSpc>
                <a:spcPct val="120000"/>
              </a:lnSpc>
            </a:pPr>
            <a:endParaRPr lang="en-US" altLang="ja-JP" sz="1050" dirty="0">
              <a:latin typeface="游ゴシック" panose="020B0400000000000000" pitchFamily="50" charset="-128"/>
              <a:ea typeface="游ゴシック" panose="020B0400000000000000" pitchFamily="50" charset="-128"/>
            </a:endParaRPr>
          </a:p>
          <a:p>
            <a:pPr>
              <a:lnSpc>
                <a:spcPct val="120000"/>
              </a:lnSpc>
            </a:pPr>
            <a:endParaRPr lang="en-US" altLang="ja-JP" sz="1050" dirty="0">
              <a:latin typeface="游ゴシック" panose="020B0400000000000000" pitchFamily="50" charset="-128"/>
              <a:ea typeface="游ゴシック" panose="020B0400000000000000" pitchFamily="50" charset="-128"/>
            </a:endParaRPr>
          </a:p>
        </p:txBody>
      </p:sp>
      <p:sp>
        <p:nvSpPr>
          <p:cNvPr id="31" name="タイトル 1">
            <a:extLst>
              <a:ext uri="{FF2B5EF4-FFF2-40B4-BE49-F238E27FC236}">
                <a16:creationId xmlns:a16="http://schemas.microsoft.com/office/drawing/2014/main" id="{256B8D23-B337-3443-B41E-72A054A98960}"/>
              </a:ext>
            </a:extLst>
          </p:cNvPr>
          <p:cNvSpPr txBox="1">
            <a:spLocks/>
          </p:cNvSpPr>
          <p:nvPr/>
        </p:nvSpPr>
        <p:spPr>
          <a:xfrm>
            <a:off x="1525724" y="332658"/>
            <a:ext cx="10186900" cy="743401"/>
          </a:xfrm>
          <a:prstGeom prst="rect">
            <a:avLst/>
          </a:prstGeom>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作成方法　～動画版１～</a:t>
            </a:r>
            <a:endParaRPr lang="ja-JP" altLang="en-US" sz="4000" dirty="0">
              <a:latin typeface="游ゴシック" panose="020B0400000000000000" pitchFamily="50" charset="-128"/>
              <a:ea typeface="游ゴシック" panose="020B0400000000000000" pitchFamily="50" charset="-128"/>
            </a:endParaRPr>
          </a:p>
        </p:txBody>
      </p:sp>
      <p:cxnSp>
        <p:nvCxnSpPr>
          <p:cNvPr id="32" name="直線コネクタ 31">
            <a:extLst>
              <a:ext uri="{FF2B5EF4-FFF2-40B4-BE49-F238E27FC236}">
                <a16:creationId xmlns:a16="http://schemas.microsoft.com/office/drawing/2014/main" id="{0A1B7547-1892-4DC2-57EF-383AC81782AE}"/>
              </a:ext>
            </a:extLst>
          </p:cNvPr>
          <p:cNvCxnSpPr>
            <a:cxnSpLocks/>
          </p:cNvCxnSpPr>
          <p:nvPr/>
        </p:nvCxnSpPr>
        <p:spPr>
          <a:xfrm>
            <a:off x="551384" y="1052736"/>
            <a:ext cx="11089232" cy="0"/>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図 32">
            <a:extLst>
              <a:ext uri="{FF2B5EF4-FFF2-40B4-BE49-F238E27FC236}">
                <a16:creationId xmlns:a16="http://schemas.microsoft.com/office/drawing/2014/main" id="{BB5531F9-89EA-5487-DEE3-44DDD350F0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346447"/>
            <a:ext cx="1755766" cy="1755766"/>
          </a:xfrm>
          <a:prstGeom prst="rect">
            <a:avLst/>
          </a:prstGeom>
        </p:spPr>
      </p:pic>
      <p:sp>
        <p:nvSpPr>
          <p:cNvPr id="22" name="テキスト ボックス 21">
            <a:extLst>
              <a:ext uri="{FF2B5EF4-FFF2-40B4-BE49-F238E27FC236}">
                <a16:creationId xmlns:a16="http://schemas.microsoft.com/office/drawing/2014/main" id="{DB1D8469-44CA-7602-F1A9-1F6D00798A62}"/>
              </a:ext>
            </a:extLst>
          </p:cNvPr>
          <p:cNvSpPr txBox="1"/>
          <p:nvPr/>
        </p:nvSpPr>
        <p:spPr>
          <a:xfrm>
            <a:off x="49570" y="1828911"/>
            <a:ext cx="675646"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①</a:t>
            </a:r>
            <a:endParaRPr kumimoji="1" lang="ja-JP" altLang="en-US" b="1"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D072C37A-000E-D39C-1CA8-7BA804D5F4A1}"/>
              </a:ext>
            </a:extLst>
          </p:cNvPr>
          <p:cNvSpPr txBox="1"/>
          <p:nvPr/>
        </p:nvSpPr>
        <p:spPr>
          <a:xfrm>
            <a:off x="3380054" y="1828911"/>
            <a:ext cx="675646"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②</a:t>
            </a:r>
            <a:endParaRPr kumimoji="1" lang="ja-JP" altLang="en-US" b="1" dirty="0">
              <a:latin typeface="游ゴシック" panose="020B0400000000000000" pitchFamily="50" charset="-128"/>
              <a:ea typeface="游ゴシック" panose="020B0400000000000000" pitchFamily="50" charset="-128"/>
            </a:endParaRPr>
          </a:p>
        </p:txBody>
      </p:sp>
      <p:sp>
        <p:nvSpPr>
          <p:cNvPr id="28" name="テキスト ボックス 27">
            <a:extLst>
              <a:ext uri="{FF2B5EF4-FFF2-40B4-BE49-F238E27FC236}">
                <a16:creationId xmlns:a16="http://schemas.microsoft.com/office/drawing/2014/main" id="{B01F1855-488D-1313-AF58-D73A350765F1}"/>
              </a:ext>
            </a:extLst>
          </p:cNvPr>
          <p:cNvSpPr txBox="1"/>
          <p:nvPr/>
        </p:nvSpPr>
        <p:spPr>
          <a:xfrm>
            <a:off x="6216576" y="1828911"/>
            <a:ext cx="675646"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③</a:t>
            </a:r>
            <a:endParaRPr kumimoji="1" lang="ja-JP" altLang="en-US" b="1" dirty="0">
              <a:latin typeface="游ゴシック" panose="020B0400000000000000" pitchFamily="50" charset="-128"/>
              <a:ea typeface="游ゴシック" panose="020B0400000000000000" pitchFamily="50" charset="-128"/>
            </a:endParaRPr>
          </a:p>
        </p:txBody>
      </p:sp>
      <p:sp>
        <p:nvSpPr>
          <p:cNvPr id="35" name="正方形/長方形 34">
            <a:extLst>
              <a:ext uri="{FF2B5EF4-FFF2-40B4-BE49-F238E27FC236}">
                <a16:creationId xmlns:a16="http://schemas.microsoft.com/office/drawing/2014/main" id="{E55B9F88-ECA0-2CB8-7F36-F2B1469131CD}"/>
              </a:ext>
            </a:extLst>
          </p:cNvPr>
          <p:cNvSpPr/>
          <p:nvPr/>
        </p:nvSpPr>
        <p:spPr>
          <a:xfrm>
            <a:off x="6668895" y="5289286"/>
            <a:ext cx="5331761" cy="14520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ja-JP" altLang="en-US" sz="1050" dirty="0">
                <a:latin typeface="游ゴシック" panose="020B0400000000000000" pitchFamily="50" charset="-128"/>
                <a:ea typeface="游ゴシック" panose="020B0400000000000000" pitchFamily="50" charset="-128"/>
              </a:rPr>
              <a:t>ビデオ形式「トリミング」をクリックし、食器に投影させる範囲を修正します。</a:t>
            </a:r>
            <a:endParaRPr lang="en-US" altLang="ja-JP" sz="1050" dirty="0">
              <a:latin typeface="游ゴシック" panose="020B0400000000000000" pitchFamily="50" charset="-128"/>
              <a:ea typeface="游ゴシック" panose="020B0400000000000000" pitchFamily="50" charset="-128"/>
            </a:endParaRPr>
          </a:p>
          <a:p>
            <a:pPr>
              <a:lnSpc>
                <a:spcPct val="120000"/>
              </a:lnSpc>
            </a:pP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次のページ内で数値の設定について説明いたします。</a:t>
            </a:r>
            <a:endParaRPr lang="en-US" altLang="ja-JP" sz="1050" dirty="0">
              <a:latin typeface="游ゴシック" panose="020B0400000000000000" pitchFamily="50" charset="-128"/>
              <a:ea typeface="游ゴシック" panose="020B0400000000000000" pitchFamily="50" charset="-128"/>
            </a:endParaRPr>
          </a:p>
          <a:p>
            <a:pPr>
              <a:lnSpc>
                <a:spcPct val="120000"/>
              </a:lnSpc>
            </a:pPr>
            <a:endParaRPr lang="en-US" altLang="ja-JP" sz="1050" dirty="0">
              <a:latin typeface="游ゴシック" panose="020B0400000000000000" pitchFamily="50" charset="-128"/>
              <a:ea typeface="游ゴシック" panose="020B0400000000000000" pitchFamily="50" charset="-128"/>
            </a:endParaRPr>
          </a:p>
        </p:txBody>
      </p:sp>
      <p:sp>
        <p:nvSpPr>
          <p:cNvPr id="36" name="四角形: 角を丸くする 35">
            <a:extLst>
              <a:ext uri="{FF2B5EF4-FFF2-40B4-BE49-F238E27FC236}">
                <a16:creationId xmlns:a16="http://schemas.microsoft.com/office/drawing/2014/main" id="{9455BFCF-0D51-636F-5416-A6B5D4A5576D}"/>
              </a:ext>
            </a:extLst>
          </p:cNvPr>
          <p:cNvSpPr/>
          <p:nvPr/>
        </p:nvSpPr>
        <p:spPr>
          <a:xfrm>
            <a:off x="7176120" y="2374384"/>
            <a:ext cx="879422" cy="1063370"/>
          </a:xfrm>
          <a:prstGeom prst="round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14803B16-3F38-251F-8B7A-7E67F72F299E}"/>
              </a:ext>
            </a:extLst>
          </p:cNvPr>
          <p:cNvPicPr>
            <a:picLocks noChangeAspect="1"/>
          </p:cNvPicPr>
          <p:nvPr/>
        </p:nvPicPr>
        <p:blipFill>
          <a:blip r:embed="rId5"/>
          <a:stretch>
            <a:fillRect/>
          </a:stretch>
        </p:blipFill>
        <p:spPr>
          <a:xfrm>
            <a:off x="457790" y="2315255"/>
            <a:ext cx="2577815" cy="2365401"/>
          </a:xfrm>
          <a:prstGeom prst="rect">
            <a:avLst/>
          </a:prstGeom>
        </p:spPr>
      </p:pic>
      <p:sp>
        <p:nvSpPr>
          <p:cNvPr id="15" name="正方形/長方形 14">
            <a:extLst>
              <a:ext uri="{FF2B5EF4-FFF2-40B4-BE49-F238E27FC236}">
                <a16:creationId xmlns:a16="http://schemas.microsoft.com/office/drawing/2014/main" id="{1AFEFBBC-BF15-2633-DF95-184C498A0C75}"/>
              </a:ext>
            </a:extLst>
          </p:cNvPr>
          <p:cNvSpPr/>
          <p:nvPr/>
        </p:nvSpPr>
        <p:spPr>
          <a:xfrm>
            <a:off x="595800" y="5289286"/>
            <a:ext cx="2643962" cy="8297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ja-JP" altLang="en-US" sz="1050" dirty="0">
                <a:latin typeface="游ゴシック" panose="020B0400000000000000" pitchFamily="50" charset="-128"/>
                <a:ea typeface="游ゴシック" panose="020B0400000000000000" pitchFamily="50" charset="-128"/>
              </a:rPr>
              <a:t>動画を</a:t>
            </a:r>
            <a:r>
              <a:rPr lang="en-US" altLang="ja-JP" sz="1050" dirty="0">
                <a:latin typeface="游ゴシック" panose="020B0400000000000000" pitchFamily="50" charset="-128"/>
                <a:ea typeface="游ゴシック" panose="020B0400000000000000" pitchFamily="50" charset="-128"/>
              </a:rPr>
              <a:t>PowerPoint</a:t>
            </a:r>
            <a:r>
              <a:rPr lang="ja-JP" altLang="en-US" sz="1050" dirty="0">
                <a:latin typeface="游ゴシック" panose="020B0400000000000000" pitchFamily="50" charset="-128"/>
                <a:ea typeface="游ゴシック" panose="020B0400000000000000" pitchFamily="50" charset="-128"/>
              </a:rPr>
              <a:t>へ</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ドラッグ</a:t>
            </a:r>
            <a:r>
              <a:rPr lang="en-US" altLang="ja-JP" sz="1050" dirty="0">
                <a:latin typeface="游ゴシック" panose="020B0400000000000000" pitchFamily="50" charset="-128"/>
                <a:ea typeface="游ゴシック" panose="020B0400000000000000" pitchFamily="50" charset="-128"/>
              </a:rPr>
              <a:t>&amp;</a:t>
            </a:r>
            <a:r>
              <a:rPr lang="ja-JP" altLang="en-US" sz="1050" dirty="0">
                <a:latin typeface="游ゴシック" panose="020B0400000000000000" pitchFamily="50" charset="-128"/>
                <a:ea typeface="游ゴシック" panose="020B0400000000000000" pitchFamily="50" charset="-128"/>
              </a:rPr>
              <a:t>ドロップします。</a:t>
            </a:r>
            <a:endParaRPr lang="en-US" altLang="ja-JP" sz="1050" dirty="0">
              <a:latin typeface="游ゴシック" panose="020B0400000000000000" pitchFamily="50" charset="-128"/>
              <a:ea typeface="游ゴシック" panose="020B0400000000000000" pitchFamily="50" charset="-128"/>
            </a:endParaRPr>
          </a:p>
          <a:p>
            <a:pPr>
              <a:lnSpc>
                <a:spcPct val="120000"/>
              </a:lnSpc>
            </a:pPr>
            <a:endParaRPr lang="en-US" altLang="ja-JP" sz="1050" dirty="0">
              <a:latin typeface="游ゴシック" panose="020B0400000000000000" pitchFamily="50" charset="-128"/>
              <a:ea typeface="游ゴシック" panose="020B0400000000000000" pitchFamily="50" charset="-128"/>
            </a:endParaRPr>
          </a:p>
        </p:txBody>
      </p:sp>
      <p:pic>
        <p:nvPicPr>
          <p:cNvPr id="14" name="図 13">
            <a:extLst>
              <a:ext uri="{FF2B5EF4-FFF2-40B4-BE49-F238E27FC236}">
                <a16:creationId xmlns:a16="http://schemas.microsoft.com/office/drawing/2014/main" id="{759DBE40-3ABE-F150-2D45-85F286274458}"/>
              </a:ext>
            </a:extLst>
          </p:cNvPr>
          <p:cNvPicPr>
            <a:picLocks noChangeAspect="1"/>
          </p:cNvPicPr>
          <p:nvPr/>
        </p:nvPicPr>
        <p:blipFill>
          <a:blip r:embed="rId6"/>
          <a:stretch>
            <a:fillRect/>
          </a:stretch>
        </p:blipFill>
        <p:spPr>
          <a:xfrm>
            <a:off x="3717877" y="2315255"/>
            <a:ext cx="2513090" cy="2074636"/>
          </a:xfrm>
          <a:prstGeom prst="rect">
            <a:avLst/>
          </a:prstGeom>
        </p:spPr>
      </p:pic>
      <p:pic>
        <p:nvPicPr>
          <p:cNvPr id="20" name="図 19">
            <a:extLst>
              <a:ext uri="{FF2B5EF4-FFF2-40B4-BE49-F238E27FC236}">
                <a16:creationId xmlns:a16="http://schemas.microsoft.com/office/drawing/2014/main" id="{20E0C621-16C6-BFB2-CFC6-A5C45545BEAB}"/>
              </a:ext>
            </a:extLst>
          </p:cNvPr>
          <p:cNvPicPr>
            <a:picLocks noChangeAspect="1"/>
          </p:cNvPicPr>
          <p:nvPr/>
        </p:nvPicPr>
        <p:blipFill>
          <a:blip r:embed="rId7"/>
          <a:stretch>
            <a:fillRect/>
          </a:stretch>
        </p:blipFill>
        <p:spPr>
          <a:xfrm>
            <a:off x="8486091" y="2315255"/>
            <a:ext cx="3154525" cy="1928293"/>
          </a:xfrm>
          <a:prstGeom prst="rect">
            <a:avLst/>
          </a:prstGeom>
        </p:spPr>
      </p:pic>
      <p:sp>
        <p:nvSpPr>
          <p:cNvPr id="3" name="正方形/長方形 2">
            <a:extLst>
              <a:ext uri="{FF2B5EF4-FFF2-40B4-BE49-F238E27FC236}">
                <a16:creationId xmlns:a16="http://schemas.microsoft.com/office/drawing/2014/main" id="{59B42A5A-44C1-2941-8A1F-3C223350B561}"/>
              </a:ext>
            </a:extLst>
          </p:cNvPr>
          <p:cNvSpPr/>
          <p:nvPr/>
        </p:nvSpPr>
        <p:spPr>
          <a:xfrm>
            <a:off x="881355" y="1152692"/>
            <a:ext cx="10429289" cy="8297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en-US" altLang="ja-JP" sz="1600" b="1" dirty="0">
                <a:latin typeface="游ゴシック" panose="020B0400000000000000" pitchFamily="50" charset="-128"/>
                <a:ea typeface="游ゴシック" panose="020B0400000000000000" pitchFamily="50" charset="-128"/>
              </a:rPr>
              <a:t>7</a:t>
            </a:r>
            <a:r>
              <a:rPr lang="ja-JP" altLang="en-US" sz="1600" b="1" dirty="0">
                <a:latin typeface="游ゴシック" panose="020B0400000000000000" pitchFamily="50" charset="-128"/>
                <a:ea typeface="游ゴシック" panose="020B0400000000000000" pitchFamily="50" charset="-128"/>
              </a:rPr>
              <a:t>ページ目の「食器類のサイズ」のデータを参考とした、ご利用時の操作手順となります。</a:t>
            </a:r>
            <a:endParaRPr lang="en-US" altLang="ja-JP" sz="10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183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5491462C-BBAE-DED5-3C9B-1EE64E1ACF8F}"/>
              </a:ext>
            </a:extLst>
          </p:cNvPr>
          <p:cNvSpPr/>
          <p:nvPr/>
        </p:nvSpPr>
        <p:spPr>
          <a:xfrm>
            <a:off x="6923413" y="5133366"/>
            <a:ext cx="2301793" cy="10319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ja-JP" altLang="en-US" sz="1050" dirty="0">
                <a:latin typeface="游ゴシック" panose="020B0400000000000000" pitchFamily="50" charset="-128"/>
                <a:ea typeface="游ゴシック" panose="020B0400000000000000" pitchFamily="50" charset="-128"/>
              </a:rPr>
              <a:t>サイズ「高さ」「幅」を利用する</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テンプレートと同じ数値に</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変更してください。</a:t>
            </a:r>
            <a:endParaRPr lang="en-US" altLang="ja-JP" sz="1050" dirty="0">
              <a:latin typeface="游ゴシック" panose="020B0400000000000000" pitchFamily="50" charset="-128"/>
              <a:ea typeface="游ゴシック" panose="020B0400000000000000" pitchFamily="50" charset="-128"/>
            </a:endParaRPr>
          </a:p>
          <a:p>
            <a:pPr>
              <a:lnSpc>
                <a:spcPct val="120000"/>
              </a:lnSpc>
            </a:pPr>
            <a:endParaRPr lang="en-US" altLang="ja-JP" sz="1050" dirty="0">
              <a:latin typeface="游ゴシック" panose="020B0400000000000000" pitchFamily="50" charset="-128"/>
              <a:ea typeface="游ゴシック" panose="020B0400000000000000" pitchFamily="50" charset="-128"/>
            </a:endParaRPr>
          </a:p>
          <a:p>
            <a:pPr>
              <a:lnSpc>
                <a:spcPct val="120000"/>
              </a:lnSpc>
            </a:pPr>
            <a:endParaRPr lang="en-US" altLang="ja-JP" sz="1050" dirty="0">
              <a:latin typeface="游ゴシック" panose="020B0400000000000000" pitchFamily="50" charset="-128"/>
              <a:ea typeface="游ゴシック" panose="020B0400000000000000" pitchFamily="50" charset="-128"/>
            </a:endParaRPr>
          </a:p>
        </p:txBody>
      </p:sp>
      <p:sp>
        <p:nvSpPr>
          <p:cNvPr id="31" name="タイトル 1">
            <a:extLst>
              <a:ext uri="{FF2B5EF4-FFF2-40B4-BE49-F238E27FC236}">
                <a16:creationId xmlns:a16="http://schemas.microsoft.com/office/drawing/2014/main" id="{256B8D23-B337-3443-B41E-72A054A98960}"/>
              </a:ext>
            </a:extLst>
          </p:cNvPr>
          <p:cNvSpPr txBox="1">
            <a:spLocks/>
          </p:cNvSpPr>
          <p:nvPr/>
        </p:nvSpPr>
        <p:spPr>
          <a:xfrm>
            <a:off x="1525724" y="332658"/>
            <a:ext cx="10186900" cy="743401"/>
          </a:xfrm>
          <a:prstGeom prst="rect">
            <a:avLst/>
          </a:prstGeom>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作成方法　～動画版２～</a:t>
            </a:r>
            <a:endParaRPr lang="ja-JP" altLang="en-US" sz="4000" dirty="0">
              <a:latin typeface="游ゴシック" panose="020B0400000000000000" pitchFamily="50" charset="-128"/>
              <a:ea typeface="游ゴシック" panose="020B0400000000000000" pitchFamily="50" charset="-128"/>
            </a:endParaRPr>
          </a:p>
        </p:txBody>
      </p:sp>
      <p:cxnSp>
        <p:nvCxnSpPr>
          <p:cNvPr id="32" name="直線コネクタ 31">
            <a:extLst>
              <a:ext uri="{FF2B5EF4-FFF2-40B4-BE49-F238E27FC236}">
                <a16:creationId xmlns:a16="http://schemas.microsoft.com/office/drawing/2014/main" id="{0A1B7547-1892-4DC2-57EF-383AC81782AE}"/>
              </a:ext>
            </a:extLst>
          </p:cNvPr>
          <p:cNvCxnSpPr>
            <a:cxnSpLocks/>
          </p:cNvCxnSpPr>
          <p:nvPr/>
        </p:nvCxnSpPr>
        <p:spPr>
          <a:xfrm>
            <a:off x="551384" y="1052736"/>
            <a:ext cx="11089232" cy="0"/>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図 32">
            <a:extLst>
              <a:ext uri="{FF2B5EF4-FFF2-40B4-BE49-F238E27FC236}">
                <a16:creationId xmlns:a16="http://schemas.microsoft.com/office/drawing/2014/main" id="{BB5531F9-89EA-5487-DEE3-44DDD350F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346447"/>
            <a:ext cx="1755766" cy="1755766"/>
          </a:xfrm>
          <a:prstGeom prst="rect">
            <a:avLst/>
          </a:prstGeom>
        </p:spPr>
      </p:pic>
      <p:sp>
        <p:nvSpPr>
          <p:cNvPr id="22" name="テキスト ボックス 21">
            <a:extLst>
              <a:ext uri="{FF2B5EF4-FFF2-40B4-BE49-F238E27FC236}">
                <a16:creationId xmlns:a16="http://schemas.microsoft.com/office/drawing/2014/main" id="{DB1D8469-44CA-7602-F1A9-1F6D00798A62}"/>
              </a:ext>
            </a:extLst>
          </p:cNvPr>
          <p:cNvSpPr txBox="1"/>
          <p:nvPr/>
        </p:nvSpPr>
        <p:spPr>
          <a:xfrm>
            <a:off x="49570" y="1828911"/>
            <a:ext cx="675646"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⑤</a:t>
            </a:r>
            <a:endParaRPr kumimoji="1" lang="ja-JP" altLang="en-US" b="1"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D072C37A-000E-D39C-1CA8-7BA804D5F4A1}"/>
              </a:ext>
            </a:extLst>
          </p:cNvPr>
          <p:cNvSpPr txBox="1"/>
          <p:nvPr/>
        </p:nvSpPr>
        <p:spPr>
          <a:xfrm>
            <a:off x="3380054" y="1828911"/>
            <a:ext cx="675646"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⑥</a:t>
            </a:r>
            <a:endParaRPr kumimoji="1" lang="ja-JP" altLang="en-US" b="1" dirty="0">
              <a:latin typeface="游ゴシック" panose="020B0400000000000000" pitchFamily="50" charset="-128"/>
              <a:ea typeface="游ゴシック" panose="020B0400000000000000" pitchFamily="50" charset="-128"/>
            </a:endParaRPr>
          </a:p>
        </p:txBody>
      </p:sp>
      <p:sp>
        <p:nvSpPr>
          <p:cNvPr id="28" name="テキスト ボックス 27">
            <a:extLst>
              <a:ext uri="{FF2B5EF4-FFF2-40B4-BE49-F238E27FC236}">
                <a16:creationId xmlns:a16="http://schemas.microsoft.com/office/drawing/2014/main" id="{B01F1855-488D-1313-AF58-D73A350765F1}"/>
              </a:ext>
            </a:extLst>
          </p:cNvPr>
          <p:cNvSpPr txBox="1"/>
          <p:nvPr/>
        </p:nvSpPr>
        <p:spPr>
          <a:xfrm>
            <a:off x="6216576" y="1828911"/>
            <a:ext cx="675646"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⑦</a:t>
            </a:r>
            <a:endParaRPr kumimoji="1" lang="ja-JP" altLang="en-US" b="1" dirty="0">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8A8C9FF0-2885-0CC4-ECB7-739D3381E950}"/>
              </a:ext>
            </a:extLst>
          </p:cNvPr>
          <p:cNvSpPr txBox="1"/>
          <p:nvPr/>
        </p:nvSpPr>
        <p:spPr>
          <a:xfrm>
            <a:off x="8863559" y="1805589"/>
            <a:ext cx="675646" cy="646331"/>
          </a:xfrm>
          <a:prstGeom prst="rect">
            <a:avLst/>
          </a:prstGeom>
          <a:noFill/>
        </p:spPr>
        <p:txBody>
          <a:bodyPr wrap="square" rtlCol="0">
            <a:spAutoFit/>
          </a:bodyPr>
          <a:lstStyle/>
          <a:p>
            <a:r>
              <a:rPr lang="ja-JP" altLang="en-US" sz="3600" b="1" dirty="0">
                <a:latin typeface="游ゴシック" panose="020B0400000000000000" pitchFamily="50" charset="-128"/>
                <a:ea typeface="游ゴシック" panose="020B0400000000000000" pitchFamily="50" charset="-128"/>
              </a:rPr>
              <a:t>⑧</a:t>
            </a:r>
            <a:endParaRPr kumimoji="1" lang="ja-JP" altLang="en-US" b="1" dirty="0">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56189FE8-078B-7E40-4BBC-976D9B19A9EE}"/>
              </a:ext>
            </a:extLst>
          </p:cNvPr>
          <p:cNvPicPr>
            <a:picLocks noChangeAspect="1"/>
          </p:cNvPicPr>
          <p:nvPr/>
        </p:nvPicPr>
        <p:blipFill rotWithShape="1">
          <a:blip r:embed="rId4"/>
          <a:srcRect t="21733"/>
          <a:stretch/>
        </p:blipFill>
        <p:spPr>
          <a:xfrm>
            <a:off x="6923413" y="2440540"/>
            <a:ext cx="1996767" cy="2415593"/>
          </a:xfrm>
          <a:prstGeom prst="rect">
            <a:avLst/>
          </a:prstGeom>
        </p:spPr>
      </p:pic>
      <p:sp>
        <p:nvSpPr>
          <p:cNvPr id="17" name="正方形/長方形 16">
            <a:extLst>
              <a:ext uri="{FF2B5EF4-FFF2-40B4-BE49-F238E27FC236}">
                <a16:creationId xmlns:a16="http://schemas.microsoft.com/office/drawing/2014/main" id="{1B712CA1-93EB-E68F-5586-8D1BE862D514}"/>
              </a:ext>
            </a:extLst>
          </p:cNvPr>
          <p:cNvSpPr/>
          <p:nvPr/>
        </p:nvSpPr>
        <p:spPr>
          <a:xfrm>
            <a:off x="791769" y="5064058"/>
            <a:ext cx="2301793" cy="8297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endParaRPr lang="en-US" altLang="ja-JP" sz="1000" dirty="0">
              <a:latin typeface="游ゴシック" panose="020B0400000000000000" pitchFamily="50" charset="-128"/>
              <a:ea typeface="游ゴシック" panose="020B0400000000000000" pitchFamily="50" charset="-128"/>
            </a:endParaRPr>
          </a:p>
        </p:txBody>
      </p:sp>
      <p:pic>
        <p:nvPicPr>
          <p:cNvPr id="19" name="図 18">
            <a:extLst>
              <a:ext uri="{FF2B5EF4-FFF2-40B4-BE49-F238E27FC236}">
                <a16:creationId xmlns:a16="http://schemas.microsoft.com/office/drawing/2014/main" id="{BE44CEEB-2AE5-071C-3534-68571703F751}"/>
              </a:ext>
            </a:extLst>
          </p:cNvPr>
          <p:cNvPicPr>
            <a:picLocks noChangeAspect="1"/>
          </p:cNvPicPr>
          <p:nvPr/>
        </p:nvPicPr>
        <p:blipFill rotWithShape="1">
          <a:blip r:embed="rId4"/>
          <a:srcRect t="21733"/>
          <a:stretch/>
        </p:blipFill>
        <p:spPr>
          <a:xfrm>
            <a:off x="4067744" y="2440540"/>
            <a:ext cx="1996767" cy="2415593"/>
          </a:xfrm>
          <a:prstGeom prst="rect">
            <a:avLst/>
          </a:prstGeom>
        </p:spPr>
      </p:pic>
      <p:sp>
        <p:nvSpPr>
          <p:cNvPr id="21" name="正方形/長方形 20">
            <a:extLst>
              <a:ext uri="{FF2B5EF4-FFF2-40B4-BE49-F238E27FC236}">
                <a16:creationId xmlns:a16="http://schemas.microsoft.com/office/drawing/2014/main" id="{B386E471-CF6E-C0FE-53EA-E4DB8BCBD65A}"/>
              </a:ext>
            </a:extLst>
          </p:cNvPr>
          <p:cNvSpPr/>
          <p:nvPr/>
        </p:nvSpPr>
        <p:spPr>
          <a:xfrm>
            <a:off x="4210648" y="5133366"/>
            <a:ext cx="2389408" cy="139197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ja-JP" altLang="en-US" sz="1050" dirty="0">
                <a:latin typeface="游ゴシック" panose="020B0400000000000000" pitchFamily="50" charset="-128"/>
                <a:ea typeface="游ゴシック" panose="020B0400000000000000" pitchFamily="50" charset="-128"/>
              </a:rPr>
              <a:t>動画をダブルクリックし、</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ビデオツール「ビデオ形式」</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「縦横比を固定する」のチェックを</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外します。</a:t>
            </a:r>
            <a:endParaRPr lang="en-US" altLang="ja-JP" sz="1050" dirty="0">
              <a:latin typeface="游ゴシック" panose="020B0400000000000000" pitchFamily="50" charset="-128"/>
              <a:ea typeface="游ゴシック" panose="020B0400000000000000" pitchFamily="50" charset="-128"/>
            </a:endParaRPr>
          </a:p>
        </p:txBody>
      </p:sp>
      <p:sp>
        <p:nvSpPr>
          <p:cNvPr id="25" name="四角形: 角を丸くする 24">
            <a:extLst>
              <a:ext uri="{FF2B5EF4-FFF2-40B4-BE49-F238E27FC236}">
                <a16:creationId xmlns:a16="http://schemas.microsoft.com/office/drawing/2014/main" id="{DFA9F85C-EB80-7D0B-3EEF-FAD6C4EAB1FA}"/>
              </a:ext>
            </a:extLst>
          </p:cNvPr>
          <p:cNvSpPr/>
          <p:nvPr/>
        </p:nvSpPr>
        <p:spPr>
          <a:xfrm>
            <a:off x="3981297" y="4328490"/>
            <a:ext cx="2154112" cy="141987"/>
          </a:xfrm>
          <a:prstGeom prst="round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CAE2C4D9-B9E9-4389-FF2A-F49BFE5661B9}"/>
              </a:ext>
            </a:extLst>
          </p:cNvPr>
          <p:cNvSpPr/>
          <p:nvPr/>
        </p:nvSpPr>
        <p:spPr>
          <a:xfrm>
            <a:off x="6934017" y="3135208"/>
            <a:ext cx="1996324" cy="517696"/>
          </a:xfrm>
          <a:prstGeom prst="round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a:extLst>
              <a:ext uri="{FF2B5EF4-FFF2-40B4-BE49-F238E27FC236}">
                <a16:creationId xmlns:a16="http://schemas.microsoft.com/office/drawing/2014/main" id="{5AB7B3E5-90CD-E719-F9A0-36FF764000DB}"/>
              </a:ext>
            </a:extLst>
          </p:cNvPr>
          <p:cNvPicPr>
            <a:picLocks noChangeAspect="1"/>
          </p:cNvPicPr>
          <p:nvPr/>
        </p:nvPicPr>
        <p:blipFill>
          <a:blip r:embed="rId5"/>
          <a:stretch>
            <a:fillRect/>
          </a:stretch>
        </p:blipFill>
        <p:spPr>
          <a:xfrm>
            <a:off x="605153" y="2440540"/>
            <a:ext cx="2242576" cy="646332"/>
          </a:xfrm>
          <a:prstGeom prst="rect">
            <a:avLst/>
          </a:prstGeom>
        </p:spPr>
      </p:pic>
      <p:pic>
        <p:nvPicPr>
          <p:cNvPr id="44" name="図 43">
            <a:extLst>
              <a:ext uri="{FF2B5EF4-FFF2-40B4-BE49-F238E27FC236}">
                <a16:creationId xmlns:a16="http://schemas.microsoft.com/office/drawing/2014/main" id="{88B3533B-0D88-D774-0FFB-E6D4C0004878}"/>
              </a:ext>
            </a:extLst>
          </p:cNvPr>
          <p:cNvPicPr>
            <a:picLocks noChangeAspect="1"/>
          </p:cNvPicPr>
          <p:nvPr/>
        </p:nvPicPr>
        <p:blipFill rotWithShape="1">
          <a:blip r:embed="rId6"/>
          <a:srcRect l="32923" t="-25408"/>
          <a:stretch/>
        </p:blipFill>
        <p:spPr>
          <a:xfrm>
            <a:off x="938285" y="3121559"/>
            <a:ext cx="1909444" cy="583315"/>
          </a:xfrm>
          <a:prstGeom prst="rect">
            <a:avLst/>
          </a:prstGeom>
        </p:spPr>
      </p:pic>
      <p:sp>
        <p:nvSpPr>
          <p:cNvPr id="45" name="楕円 44">
            <a:extLst>
              <a:ext uri="{FF2B5EF4-FFF2-40B4-BE49-F238E27FC236}">
                <a16:creationId xmlns:a16="http://schemas.microsoft.com/office/drawing/2014/main" id="{790509FB-B5DD-2376-840B-1FF8716789BB}"/>
              </a:ext>
            </a:extLst>
          </p:cNvPr>
          <p:cNvSpPr/>
          <p:nvPr/>
        </p:nvSpPr>
        <p:spPr>
          <a:xfrm>
            <a:off x="2690810" y="2974324"/>
            <a:ext cx="108000" cy="108000"/>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81E86F89-C0E8-816B-997C-57CB0A338253}"/>
              </a:ext>
            </a:extLst>
          </p:cNvPr>
          <p:cNvSpPr/>
          <p:nvPr/>
        </p:nvSpPr>
        <p:spPr>
          <a:xfrm>
            <a:off x="2375551" y="3347843"/>
            <a:ext cx="366809" cy="282873"/>
          </a:xfrm>
          <a:prstGeom prst="round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矢印コネクタ 48">
            <a:extLst>
              <a:ext uri="{FF2B5EF4-FFF2-40B4-BE49-F238E27FC236}">
                <a16:creationId xmlns:a16="http://schemas.microsoft.com/office/drawing/2014/main" id="{160BB035-AC91-04E8-00A2-AEBB92D158E5}"/>
              </a:ext>
            </a:extLst>
          </p:cNvPr>
          <p:cNvCxnSpPr>
            <a:cxnSpLocks/>
            <a:endCxn id="47" idx="0"/>
          </p:cNvCxnSpPr>
          <p:nvPr/>
        </p:nvCxnSpPr>
        <p:spPr>
          <a:xfrm flipH="1">
            <a:off x="2558956" y="3079814"/>
            <a:ext cx="118350" cy="268029"/>
          </a:xfrm>
          <a:prstGeom prst="straightConnector1">
            <a:avLst/>
          </a:prstGeom>
          <a:ln>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67B11551-0383-193E-6364-6E474435F36C}"/>
              </a:ext>
            </a:extLst>
          </p:cNvPr>
          <p:cNvSpPr/>
          <p:nvPr/>
        </p:nvSpPr>
        <p:spPr>
          <a:xfrm>
            <a:off x="665001" y="5133366"/>
            <a:ext cx="2301793" cy="10319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ja-JP" altLang="en-US" sz="1050" dirty="0">
                <a:latin typeface="游ゴシック" panose="020B0400000000000000" pitchFamily="50" charset="-128"/>
                <a:ea typeface="游ゴシック" panose="020B0400000000000000" pitchFamily="50" charset="-128"/>
              </a:rPr>
              <a:t>動画をダブルクリックし、</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ビデオツール「ビデオ形式」</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「サイズ」の赤枠内をクリックし、</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「ビデオの設定」を表示させます</a:t>
            </a:r>
            <a:endParaRPr lang="en-US" altLang="ja-JP" sz="1050" dirty="0">
              <a:latin typeface="游ゴシック" panose="020B0400000000000000" pitchFamily="50" charset="-128"/>
              <a:ea typeface="游ゴシック" panose="020B0400000000000000" pitchFamily="50" charset="-128"/>
            </a:endParaRPr>
          </a:p>
          <a:p>
            <a:pPr>
              <a:lnSpc>
                <a:spcPct val="120000"/>
              </a:lnSpc>
            </a:pPr>
            <a:endParaRPr lang="en-US" altLang="ja-JP" sz="1050" dirty="0">
              <a:latin typeface="游ゴシック" panose="020B0400000000000000" pitchFamily="50" charset="-128"/>
              <a:ea typeface="游ゴシック" panose="020B0400000000000000" pitchFamily="50" charset="-128"/>
            </a:endParaRPr>
          </a:p>
          <a:p>
            <a:pPr>
              <a:lnSpc>
                <a:spcPct val="120000"/>
              </a:lnSpc>
            </a:pPr>
            <a:endParaRPr lang="en-US" altLang="ja-JP" sz="1050" dirty="0">
              <a:latin typeface="游ゴシック" panose="020B0400000000000000" pitchFamily="50" charset="-128"/>
              <a:ea typeface="游ゴシック" panose="020B0400000000000000" pitchFamily="50" charset="-128"/>
            </a:endParaRPr>
          </a:p>
        </p:txBody>
      </p:sp>
      <p:pic>
        <p:nvPicPr>
          <p:cNvPr id="54" name="図 53">
            <a:extLst>
              <a:ext uri="{FF2B5EF4-FFF2-40B4-BE49-F238E27FC236}">
                <a16:creationId xmlns:a16="http://schemas.microsoft.com/office/drawing/2014/main" id="{F9635830-EBB6-AFE2-9ECC-FD4B3B06AA47}"/>
              </a:ext>
            </a:extLst>
          </p:cNvPr>
          <p:cNvPicPr>
            <a:picLocks noChangeAspect="1"/>
          </p:cNvPicPr>
          <p:nvPr/>
        </p:nvPicPr>
        <p:blipFill>
          <a:blip r:embed="rId7"/>
          <a:stretch>
            <a:fillRect/>
          </a:stretch>
        </p:blipFill>
        <p:spPr>
          <a:xfrm>
            <a:off x="9667425" y="2440540"/>
            <a:ext cx="2362530" cy="2314898"/>
          </a:xfrm>
          <a:prstGeom prst="rect">
            <a:avLst/>
          </a:prstGeom>
        </p:spPr>
      </p:pic>
      <p:sp>
        <p:nvSpPr>
          <p:cNvPr id="56" name="四角形: 角を丸くする 55">
            <a:extLst>
              <a:ext uri="{FF2B5EF4-FFF2-40B4-BE49-F238E27FC236}">
                <a16:creationId xmlns:a16="http://schemas.microsoft.com/office/drawing/2014/main" id="{E2374F65-7709-4F2E-EA13-A43C33882530}"/>
              </a:ext>
            </a:extLst>
          </p:cNvPr>
          <p:cNvSpPr/>
          <p:nvPr/>
        </p:nvSpPr>
        <p:spPr>
          <a:xfrm>
            <a:off x="9790729" y="4302165"/>
            <a:ext cx="2239225" cy="565347"/>
          </a:xfrm>
          <a:prstGeom prst="round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E7F8987E-5DF9-7652-4F3E-FD8D21F2EB43}"/>
              </a:ext>
            </a:extLst>
          </p:cNvPr>
          <p:cNvSpPr/>
          <p:nvPr/>
        </p:nvSpPr>
        <p:spPr>
          <a:xfrm>
            <a:off x="9636178" y="5133366"/>
            <a:ext cx="2555822" cy="19555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ja-JP" altLang="en-US" sz="1050" dirty="0">
                <a:latin typeface="游ゴシック" panose="020B0400000000000000" pitchFamily="50" charset="-128"/>
                <a:ea typeface="游ゴシック" panose="020B0400000000000000" pitchFamily="50" charset="-128"/>
              </a:rPr>
              <a:t>テーブル全面へ動画を表示させる場合、</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データをスライド全体に調節し、</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ビデオツール＞「ビデオ形式」</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背面へ移動」＞「最背面へ移動」</a:t>
            </a:r>
            <a:endParaRPr lang="en-US" altLang="ja-JP" sz="1050" dirty="0">
              <a:latin typeface="游ゴシック" panose="020B0400000000000000" pitchFamily="50" charset="-128"/>
              <a:ea typeface="游ゴシック" panose="020B0400000000000000" pitchFamily="50" charset="-128"/>
            </a:endParaRPr>
          </a:p>
          <a:p>
            <a:pPr>
              <a:lnSpc>
                <a:spcPct val="120000"/>
              </a:lnSpc>
            </a:pPr>
            <a:r>
              <a:rPr lang="ja-JP" altLang="en-US" sz="1050" dirty="0">
                <a:latin typeface="游ゴシック" panose="020B0400000000000000" pitchFamily="50" charset="-128"/>
                <a:ea typeface="游ゴシック" panose="020B0400000000000000" pitchFamily="50" charset="-128"/>
              </a:rPr>
              <a:t>をご設定ください。</a:t>
            </a:r>
            <a:endParaRPr lang="en-US" altLang="ja-JP" sz="1050" dirty="0">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DCE2C1F0-A3E5-C94C-016A-6B26F81D0BDD}"/>
              </a:ext>
            </a:extLst>
          </p:cNvPr>
          <p:cNvSpPr/>
          <p:nvPr/>
        </p:nvSpPr>
        <p:spPr>
          <a:xfrm>
            <a:off x="881355" y="1152692"/>
            <a:ext cx="10429289" cy="8297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en-US" altLang="ja-JP" sz="1600" b="1" dirty="0">
                <a:latin typeface="游ゴシック" panose="020B0400000000000000" pitchFamily="50" charset="-128"/>
                <a:ea typeface="游ゴシック" panose="020B0400000000000000" pitchFamily="50" charset="-128"/>
              </a:rPr>
              <a:t>7</a:t>
            </a:r>
            <a:r>
              <a:rPr lang="ja-JP" altLang="en-US" sz="1600" b="1" dirty="0">
                <a:latin typeface="游ゴシック" panose="020B0400000000000000" pitchFamily="50" charset="-128"/>
                <a:ea typeface="游ゴシック" panose="020B0400000000000000" pitchFamily="50" charset="-128"/>
              </a:rPr>
              <a:t>ページ目の「食器類のサイズ」のデータを参考とした、ご利用時の操作手順となります。</a:t>
            </a:r>
            <a:endParaRPr lang="en-US" altLang="ja-JP" sz="10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2331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FC780B1-76BC-3C0D-83B1-3A9FBD4686BE}"/>
              </a:ext>
            </a:extLst>
          </p:cNvPr>
          <p:cNvPicPr>
            <a:picLocks noChangeAspect="1"/>
          </p:cNvPicPr>
          <p:nvPr/>
        </p:nvPicPr>
        <p:blipFill>
          <a:blip r:embed="rId2"/>
          <a:stretch>
            <a:fillRect/>
          </a:stretch>
        </p:blipFill>
        <p:spPr>
          <a:xfrm rot="10800000">
            <a:off x="2783632" y="1717857"/>
            <a:ext cx="6282336" cy="3529226"/>
          </a:xfrm>
          <a:prstGeom prst="rect">
            <a:avLst/>
          </a:prstGeom>
        </p:spPr>
      </p:pic>
      <p:sp>
        <p:nvSpPr>
          <p:cNvPr id="6" name="四角形: 角を丸くする 5">
            <a:extLst>
              <a:ext uri="{FF2B5EF4-FFF2-40B4-BE49-F238E27FC236}">
                <a16:creationId xmlns:a16="http://schemas.microsoft.com/office/drawing/2014/main" id="{BD3CCEDB-5763-BF09-DBEE-2FF1A4D51CA1}"/>
              </a:ext>
            </a:extLst>
          </p:cNvPr>
          <p:cNvSpPr/>
          <p:nvPr/>
        </p:nvSpPr>
        <p:spPr>
          <a:xfrm>
            <a:off x="3909102" y="1961917"/>
            <a:ext cx="1179310" cy="1236255"/>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9393F490-F24F-E098-9DB7-2D3560930E74}"/>
              </a:ext>
            </a:extLst>
          </p:cNvPr>
          <p:cNvSpPr/>
          <p:nvPr/>
        </p:nvSpPr>
        <p:spPr>
          <a:xfrm>
            <a:off x="6253472" y="2899014"/>
            <a:ext cx="535424" cy="516175"/>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85F0FC8B-F7D8-CA2B-E8D7-45566E48F0D7}"/>
              </a:ext>
            </a:extLst>
          </p:cNvPr>
          <p:cNvCxnSpPr>
            <a:cxnSpLocks/>
          </p:cNvCxnSpPr>
          <p:nvPr/>
        </p:nvCxnSpPr>
        <p:spPr>
          <a:xfrm flipH="1">
            <a:off x="6788896" y="2465974"/>
            <a:ext cx="2592288" cy="66019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5D868D0B-52B8-F5E9-BE87-BD1723F2B0E2}"/>
              </a:ext>
            </a:extLst>
          </p:cNvPr>
          <p:cNvSpPr/>
          <p:nvPr/>
        </p:nvSpPr>
        <p:spPr>
          <a:xfrm>
            <a:off x="5501136" y="3082234"/>
            <a:ext cx="855712" cy="800472"/>
          </a:xfrm>
          <a:prstGeom prst="round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693D390F-5C11-BBA0-C986-EBDD84445AD8}"/>
              </a:ext>
            </a:extLst>
          </p:cNvPr>
          <p:cNvCxnSpPr>
            <a:cxnSpLocks/>
          </p:cNvCxnSpPr>
          <p:nvPr/>
        </p:nvCxnSpPr>
        <p:spPr>
          <a:xfrm flipH="1">
            <a:off x="2293032" y="3754171"/>
            <a:ext cx="3208104" cy="658375"/>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タイトル 1">
            <a:extLst>
              <a:ext uri="{FF2B5EF4-FFF2-40B4-BE49-F238E27FC236}">
                <a16:creationId xmlns:a16="http://schemas.microsoft.com/office/drawing/2014/main" id="{3C11283E-7398-FEFA-3C6F-BECEF4A5DDA1}"/>
              </a:ext>
            </a:extLst>
          </p:cNvPr>
          <p:cNvSpPr txBox="1">
            <a:spLocks/>
          </p:cNvSpPr>
          <p:nvPr/>
        </p:nvSpPr>
        <p:spPr>
          <a:xfrm>
            <a:off x="1487488" y="227961"/>
            <a:ext cx="9217024" cy="848098"/>
          </a:xfrm>
          <a:prstGeom prst="rect">
            <a:avLst/>
          </a:prstGeom>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a:latin typeface="游ゴシック" panose="020B0400000000000000" pitchFamily="50" charset="-128"/>
                <a:ea typeface="游ゴシック" panose="020B0400000000000000" pitchFamily="50" charset="-128"/>
              </a:rPr>
              <a:t>配布テンプレート内の利用食器について</a:t>
            </a:r>
            <a:endParaRPr lang="ja-JP" altLang="en-US" sz="4000" dirty="0">
              <a:latin typeface="游ゴシック" panose="020B0400000000000000" pitchFamily="50" charset="-128"/>
              <a:ea typeface="游ゴシック" panose="020B0400000000000000" pitchFamily="50" charset="-128"/>
            </a:endParaRPr>
          </a:p>
        </p:txBody>
      </p:sp>
      <p:cxnSp>
        <p:nvCxnSpPr>
          <p:cNvPr id="28" name="直線コネクタ 27">
            <a:extLst>
              <a:ext uri="{FF2B5EF4-FFF2-40B4-BE49-F238E27FC236}">
                <a16:creationId xmlns:a16="http://schemas.microsoft.com/office/drawing/2014/main" id="{3A30B002-4EE9-EF24-A9E4-DD89177C533D}"/>
              </a:ext>
            </a:extLst>
          </p:cNvPr>
          <p:cNvCxnSpPr>
            <a:cxnSpLocks/>
          </p:cNvCxnSpPr>
          <p:nvPr/>
        </p:nvCxnSpPr>
        <p:spPr>
          <a:xfrm>
            <a:off x="551384" y="1052736"/>
            <a:ext cx="11089232" cy="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68A911FA-8424-0B22-3200-CDC81EA13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346447"/>
            <a:ext cx="1755766" cy="1755766"/>
          </a:xfrm>
          <a:prstGeom prst="rect">
            <a:avLst/>
          </a:prstGeom>
        </p:spPr>
      </p:pic>
      <p:sp>
        <p:nvSpPr>
          <p:cNvPr id="30" name="テキスト ボックス 29">
            <a:extLst>
              <a:ext uri="{FF2B5EF4-FFF2-40B4-BE49-F238E27FC236}">
                <a16:creationId xmlns:a16="http://schemas.microsoft.com/office/drawing/2014/main" id="{F1632930-5EBD-F137-A6A4-96971A9E1B6D}"/>
              </a:ext>
            </a:extLst>
          </p:cNvPr>
          <p:cNvSpPr txBox="1"/>
          <p:nvPr/>
        </p:nvSpPr>
        <p:spPr>
          <a:xfrm>
            <a:off x="308176" y="1385854"/>
            <a:ext cx="3032720" cy="276999"/>
          </a:xfrm>
          <a:prstGeom prst="rect">
            <a:avLst/>
          </a:prstGeom>
          <a:noFill/>
        </p:spPr>
        <p:txBody>
          <a:bodyPr wrap="square" rtlCol="0">
            <a:spAutoFit/>
          </a:bodyPr>
          <a:lstStyle/>
          <a:p>
            <a:r>
              <a:rPr kumimoji="1" lang="ja-JP" altLang="en-US" sz="1200" dirty="0"/>
              <a:t>ディナープレートを利用しております</a:t>
            </a:r>
          </a:p>
        </p:txBody>
      </p:sp>
      <p:grpSp>
        <p:nvGrpSpPr>
          <p:cNvPr id="33" name="グループ化 32">
            <a:extLst>
              <a:ext uri="{FF2B5EF4-FFF2-40B4-BE49-F238E27FC236}">
                <a16:creationId xmlns:a16="http://schemas.microsoft.com/office/drawing/2014/main" id="{571E4C23-6525-B7E4-DC2B-E93E87336017}"/>
              </a:ext>
            </a:extLst>
          </p:cNvPr>
          <p:cNvGrpSpPr/>
          <p:nvPr/>
        </p:nvGrpSpPr>
        <p:grpSpPr>
          <a:xfrm>
            <a:off x="9371256" y="4883900"/>
            <a:ext cx="2717347" cy="1890777"/>
            <a:chOff x="8112224" y="4218291"/>
            <a:chExt cx="4004036" cy="2458007"/>
          </a:xfrm>
        </p:grpSpPr>
        <p:pic>
          <p:nvPicPr>
            <p:cNvPr id="31" name="図 30">
              <a:extLst>
                <a:ext uri="{FF2B5EF4-FFF2-40B4-BE49-F238E27FC236}">
                  <a16:creationId xmlns:a16="http://schemas.microsoft.com/office/drawing/2014/main" id="{6A55EF3B-0CA7-DFD4-17D3-973019F0BF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2224" y="4218291"/>
              <a:ext cx="3888432" cy="2453865"/>
            </a:xfrm>
            <a:prstGeom prst="rect">
              <a:avLst/>
            </a:prstGeom>
          </p:spPr>
        </p:pic>
        <p:sp>
          <p:nvSpPr>
            <p:cNvPr id="32" name="テキスト ボックス 31">
              <a:extLst>
                <a:ext uri="{FF2B5EF4-FFF2-40B4-BE49-F238E27FC236}">
                  <a16:creationId xmlns:a16="http://schemas.microsoft.com/office/drawing/2014/main" id="{B4FE8C49-4CB7-1833-ED33-20F244F40404}"/>
                </a:ext>
              </a:extLst>
            </p:cNvPr>
            <p:cNvSpPr txBox="1"/>
            <p:nvPr/>
          </p:nvSpPr>
          <p:spPr>
            <a:xfrm>
              <a:off x="8112225" y="6196167"/>
              <a:ext cx="4004035" cy="480131"/>
            </a:xfrm>
            <a:prstGeom prst="rect">
              <a:avLst/>
            </a:prstGeom>
            <a:noFill/>
          </p:spPr>
          <p:txBody>
            <a:bodyPr wrap="square" rtlCol="0">
              <a:spAutoFit/>
            </a:bodyPr>
            <a:lstStyle/>
            <a:p>
              <a:r>
                <a:rPr kumimoji="1" lang="ja-JP" altLang="en-US" dirty="0">
                  <a:solidFill>
                    <a:schemeClr val="bg1"/>
                  </a:solidFill>
                </a:rPr>
                <a:t>テンプレートデータ利用例</a:t>
              </a:r>
            </a:p>
          </p:txBody>
        </p:sp>
      </p:grpSp>
      <p:sp>
        <p:nvSpPr>
          <p:cNvPr id="34" name="テキスト ボックス 33">
            <a:extLst>
              <a:ext uri="{FF2B5EF4-FFF2-40B4-BE49-F238E27FC236}">
                <a16:creationId xmlns:a16="http://schemas.microsoft.com/office/drawing/2014/main" id="{A3EB53DE-59C5-8EE0-656D-70F6260EAC2B}"/>
              </a:ext>
            </a:extLst>
          </p:cNvPr>
          <p:cNvSpPr txBox="1"/>
          <p:nvPr/>
        </p:nvSpPr>
        <p:spPr>
          <a:xfrm>
            <a:off x="308176" y="4003046"/>
            <a:ext cx="2448799" cy="276999"/>
          </a:xfrm>
          <a:prstGeom prst="rect">
            <a:avLst/>
          </a:prstGeom>
          <a:noFill/>
        </p:spPr>
        <p:txBody>
          <a:bodyPr wrap="square" rtlCol="0">
            <a:spAutoFit/>
          </a:bodyPr>
          <a:lstStyle/>
          <a:p>
            <a:r>
              <a:rPr lang="ja-JP" altLang="en-US" sz="1200" dirty="0"/>
              <a:t>シリアルボウル</a:t>
            </a:r>
            <a:r>
              <a:rPr kumimoji="1" lang="ja-JP" altLang="en-US" sz="1200" dirty="0"/>
              <a:t>を利用しております</a:t>
            </a:r>
          </a:p>
        </p:txBody>
      </p:sp>
      <p:sp>
        <p:nvSpPr>
          <p:cNvPr id="36" name="テキスト ボックス 35">
            <a:extLst>
              <a:ext uri="{FF2B5EF4-FFF2-40B4-BE49-F238E27FC236}">
                <a16:creationId xmlns:a16="http://schemas.microsoft.com/office/drawing/2014/main" id="{039A2F83-D12C-BA7B-2141-0978BB24E736}"/>
              </a:ext>
            </a:extLst>
          </p:cNvPr>
          <p:cNvSpPr txBox="1"/>
          <p:nvPr/>
        </p:nvSpPr>
        <p:spPr>
          <a:xfrm>
            <a:off x="9556568" y="2270179"/>
            <a:ext cx="1868024" cy="276999"/>
          </a:xfrm>
          <a:prstGeom prst="rect">
            <a:avLst/>
          </a:prstGeom>
          <a:noFill/>
        </p:spPr>
        <p:txBody>
          <a:bodyPr wrap="square" rtlCol="0">
            <a:spAutoFit/>
          </a:bodyPr>
          <a:lstStyle/>
          <a:p>
            <a:r>
              <a:rPr lang="ja-JP" altLang="en-US" sz="1200" dirty="0"/>
              <a:t>グラス</a:t>
            </a:r>
            <a:r>
              <a:rPr kumimoji="1" lang="ja-JP" altLang="en-US" sz="1200" dirty="0"/>
              <a:t>を利用しております</a:t>
            </a:r>
          </a:p>
        </p:txBody>
      </p:sp>
      <p:pic>
        <p:nvPicPr>
          <p:cNvPr id="3" name="図 2">
            <a:extLst>
              <a:ext uri="{FF2B5EF4-FFF2-40B4-BE49-F238E27FC236}">
                <a16:creationId xmlns:a16="http://schemas.microsoft.com/office/drawing/2014/main" id="{56680D3C-71D7-0756-66D3-952C749D3577}"/>
              </a:ext>
            </a:extLst>
          </p:cNvPr>
          <p:cNvPicPr>
            <a:picLocks noChangeAspect="1"/>
          </p:cNvPicPr>
          <p:nvPr/>
        </p:nvPicPr>
        <p:blipFill>
          <a:blip r:embed="rId5"/>
          <a:stretch>
            <a:fillRect/>
          </a:stretch>
        </p:blipFill>
        <p:spPr>
          <a:xfrm>
            <a:off x="9371256" y="3590272"/>
            <a:ext cx="2671319" cy="1144474"/>
          </a:xfrm>
          <a:prstGeom prst="rect">
            <a:avLst/>
          </a:prstGeom>
        </p:spPr>
      </p:pic>
      <p:cxnSp>
        <p:nvCxnSpPr>
          <p:cNvPr id="11" name="直線コネクタ 10">
            <a:extLst>
              <a:ext uri="{FF2B5EF4-FFF2-40B4-BE49-F238E27FC236}">
                <a16:creationId xmlns:a16="http://schemas.microsoft.com/office/drawing/2014/main" id="{D34D2CE8-898E-9B39-4855-A52A2C364941}"/>
              </a:ext>
            </a:extLst>
          </p:cNvPr>
          <p:cNvCxnSpPr>
            <a:cxnSpLocks/>
          </p:cNvCxnSpPr>
          <p:nvPr/>
        </p:nvCxnSpPr>
        <p:spPr>
          <a:xfrm>
            <a:off x="1460304" y="1717856"/>
            <a:ext cx="2448798" cy="860100"/>
          </a:xfrm>
          <a:prstGeom prst="line">
            <a:avLst/>
          </a:prstGeom>
          <a:ln w="28575">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13" name="テキスト ボックス 12">
            <a:extLst>
              <a:ext uri="{FF2B5EF4-FFF2-40B4-BE49-F238E27FC236}">
                <a16:creationId xmlns:a16="http://schemas.microsoft.com/office/drawing/2014/main" id="{063B73F8-B0D0-08E8-1F94-81A316EA417E}"/>
              </a:ext>
            </a:extLst>
          </p:cNvPr>
          <p:cNvSpPr txBox="1"/>
          <p:nvPr/>
        </p:nvSpPr>
        <p:spPr>
          <a:xfrm>
            <a:off x="9568481" y="4284980"/>
            <a:ext cx="2520121" cy="369332"/>
          </a:xfrm>
          <a:prstGeom prst="rect">
            <a:avLst/>
          </a:prstGeom>
          <a:noFill/>
        </p:spPr>
        <p:txBody>
          <a:bodyPr wrap="square" rtlCol="0">
            <a:spAutoFit/>
          </a:bodyPr>
          <a:lstStyle/>
          <a:p>
            <a:r>
              <a:rPr lang="en-US" altLang="ja-JP" dirty="0">
                <a:solidFill>
                  <a:schemeClr val="bg1"/>
                </a:solidFill>
              </a:rPr>
              <a:t>6</a:t>
            </a:r>
            <a:r>
              <a:rPr lang="ja-JP" altLang="en-US" dirty="0">
                <a:solidFill>
                  <a:schemeClr val="bg1"/>
                </a:solidFill>
              </a:rPr>
              <a:t>ページ目データ利用例</a:t>
            </a:r>
            <a:endParaRPr kumimoji="1" lang="ja-JP" altLang="en-US" dirty="0">
              <a:solidFill>
                <a:schemeClr val="bg1"/>
              </a:solidFill>
            </a:endParaRPr>
          </a:p>
        </p:txBody>
      </p:sp>
      <p:sp>
        <p:nvSpPr>
          <p:cNvPr id="7" name="テキスト ボックス 6">
            <a:extLst>
              <a:ext uri="{FF2B5EF4-FFF2-40B4-BE49-F238E27FC236}">
                <a16:creationId xmlns:a16="http://schemas.microsoft.com/office/drawing/2014/main" id="{BF86C961-32CC-307C-148D-576815BAEF34}"/>
              </a:ext>
            </a:extLst>
          </p:cNvPr>
          <p:cNvSpPr txBox="1"/>
          <p:nvPr/>
        </p:nvSpPr>
        <p:spPr>
          <a:xfrm>
            <a:off x="2567608" y="5777840"/>
            <a:ext cx="6813576" cy="461665"/>
          </a:xfrm>
          <a:prstGeom prst="rect">
            <a:avLst/>
          </a:prstGeom>
          <a:noFill/>
        </p:spPr>
        <p:txBody>
          <a:bodyPr wrap="square" rtlCol="0">
            <a:spAutoFit/>
          </a:bodyPr>
          <a:lstStyle/>
          <a:p>
            <a:r>
              <a:rPr kumimoji="1" lang="en-US" altLang="ja-JP" sz="1200" dirty="0">
                <a:latin typeface="+mn-ea"/>
              </a:rPr>
              <a:t>※</a:t>
            </a:r>
            <a:r>
              <a:rPr kumimoji="1" lang="ja-JP" altLang="en-US" sz="1200" dirty="0">
                <a:latin typeface="+mn-ea"/>
              </a:rPr>
              <a:t>ご利用時のメニューや人数により配布テンプレートで利用の食器以外のご利用を検討している場合、</a:t>
            </a:r>
            <a:endParaRPr kumimoji="1" lang="en-US" altLang="ja-JP" sz="1200" dirty="0">
              <a:latin typeface="+mn-ea"/>
            </a:endParaRPr>
          </a:p>
          <a:p>
            <a:r>
              <a:rPr lang="ja-JP" altLang="en-US" sz="1200" dirty="0">
                <a:latin typeface="+mn-ea"/>
              </a:rPr>
              <a:t>次のスライド「食器類のサイズ」をご参照のもと、作成ください。</a:t>
            </a:r>
            <a:endParaRPr kumimoji="1" lang="ja-JP" altLang="en-US" sz="1200" dirty="0">
              <a:latin typeface="+mn-ea"/>
            </a:endParaRPr>
          </a:p>
        </p:txBody>
      </p:sp>
    </p:spTree>
    <p:extLst>
      <p:ext uri="{BB962C8B-B14F-4D97-AF65-F5344CB8AC3E}">
        <p14:creationId xmlns:p14="http://schemas.microsoft.com/office/powerpoint/2010/main" val="186384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楕円 40">
            <a:extLst>
              <a:ext uri="{FF2B5EF4-FFF2-40B4-BE49-F238E27FC236}">
                <a16:creationId xmlns:a16="http://schemas.microsoft.com/office/drawing/2014/main" id="{0478B88E-F3BB-712A-A328-72BA7134C964}"/>
              </a:ext>
            </a:extLst>
          </p:cNvPr>
          <p:cNvSpPr/>
          <p:nvPr/>
        </p:nvSpPr>
        <p:spPr>
          <a:xfrm>
            <a:off x="1030000" y="2475925"/>
            <a:ext cx="2196000" cy="219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楕円 43">
            <a:extLst>
              <a:ext uri="{FF2B5EF4-FFF2-40B4-BE49-F238E27FC236}">
                <a16:creationId xmlns:a16="http://schemas.microsoft.com/office/drawing/2014/main" id="{489E77AC-15B1-7737-C6D2-C94B52B998D9}"/>
              </a:ext>
            </a:extLst>
          </p:cNvPr>
          <p:cNvSpPr/>
          <p:nvPr/>
        </p:nvSpPr>
        <p:spPr>
          <a:xfrm>
            <a:off x="6582000" y="2979925"/>
            <a:ext cx="1404000" cy="140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kumimoji="1" lang="ja-JP" altLang="en-US" dirty="0"/>
          </a:p>
        </p:txBody>
      </p:sp>
      <p:sp>
        <p:nvSpPr>
          <p:cNvPr id="50" name="楕円 49">
            <a:extLst>
              <a:ext uri="{FF2B5EF4-FFF2-40B4-BE49-F238E27FC236}">
                <a16:creationId xmlns:a16="http://schemas.microsoft.com/office/drawing/2014/main" id="{27C87C08-0DD3-3F83-339A-033337D04EE7}"/>
              </a:ext>
            </a:extLst>
          </p:cNvPr>
          <p:cNvSpPr/>
          <p:nvPr/>
        </p:nvSpPr>
        <p:spPr>
          <a:xfrm>
            <a:off x="4040000" y="2718312"/>
            <a:ext cx="1656000" cy="165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楕円 58">
            <a:extLst>
              <a:ext uri="{FF2B5EF4-FFF2-40B4-BE49-F238E27FC236}">
                <a16:creationId xmlns:a16="http://schemas.microsoft.com/office/drawing/2014/main" id="{5658B0A3-AE56-7060-320B-7C001EEBCE99}"/>
              </a:ext>
            </a:extLst>
          </p:cNvPr>
          <p:cNvSpPr/>
          <p:nvPr/>
        </p:nvSpPr>
        <p:spPr>
          <a:xfrm>
            <a:off x="10478000" y="3249925"/>
            <a:ext cx="756000" cy="756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kumimoji="1" lang="ja-JP" altLang="en-US" dirty="0"/>
          </a:p>
        </p:txBody>
      </p:sp>
      <p:sp>
        <p:nvSpPr>
          <p:cNvPr id="62" name="楕円 61">
            <a:extLst>
              <a:ext uri="{FF2B5EF4-FFF2-40B4-BE49-F238E27FC236}">
                <a16:creationId xmlns:a16="http://schemas.microsoft.com/office/drawing/2014/main" id="{4C20314E-1A55-F622-691F-6767B78C0021}"/>
              </a:ext>
            </a:extLst>
          </p:cNvPr>
          <p:cNvSpPr/>
          <p:nvPr/>
        </p:nvSpPr>
        <p:spPr>
          <a:xfrm>
            <a:off x="8800000" y="3249925"/>
            <a:ext cx="648000" cy="64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kumimoji="1" lang="ja-JP" altLang="en-US" dirty="0"/>
          </a:p>
        </p:txBody>
      </p:sp>
      <p:sp>
        <p:nvSpPr>
          <p:cNvPr id="25" name="テキスト ボックス 24">
            <a:extLst>
              <a:ext uri="{FF2B5EF4-FFF2-40B4-BE49-F238E27FC236}">
                <a16:creationId xmlns:a16="http://schemas.microsoft.com/office/drawing/2014/main" id="{7AAAF3E9-9E79-A92B-4A23-D14206A7C0B3}"/>
              </a:ext>
            </a:extLst>
          </p:cNvPr>
          <p:cNvSpPr txBox="1"/>
          <p:nvPr/>
        </p:nvSpPr>
        <p:spPr>
          <a:xfrm>
            <a:off x="1415480" y="5086345"/>
            <a:ext cx="1360780" cy="430887"/>
          </a:xfrm>
          <a:prstGeom prst="rect">
            <a:avLst/>
          </a:prstGeom>
          <a:noFill/>
        </p:spPr>
        <p:txBody>
          <a:bodyPr wrap="square" rtlCol="0">
            <a:spAutoFit/>
          </a:bodyPr>
          <a:lstStyle/>
          <a:p>
            <a:pPr algn="ctr"/>
            <a:r>
              <a:rPr kumimoji="1" lang="ja-JP" altLang="en-US" sz="1100" dirty="0">
                <a:latin typeface="游ゴシック" panose="020B0400000000000000" pitchFamily="50" charset="-128"/>
                <a:ea typeface="游ゴシック" panose="020B0400000000000000" pitchFamily="50" charset="-128"/>
              </a:rPr>
              <a:t>ディナープレート</a:t>
            </a:r>
            <a:endParaRPr kumimoji="1" lang="en-US" altLang="ja-JP" sz="1100" dirty="0">
              <a:latin typeface="游ゴシック" panose="020B0400000000000000" pitchFamily="50" charset="-128"/>
              <a:ea typeface="游ゴシック" panose="020B0400000000000000" pitchFamily="50" charset="-128"/>
            </a:endParaRPr>
          </a:p>
          <a:p>
            <a:pPr algn="ct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データ</a:t>
            </a:r>
            <a:r>
              <a:rPr lang="en-US" altLang="ja-JP" sz="1100" dirty="0">
                <a:latin typeface="游ゴシック" panose="020B0400000000000000" pitchFamily="50" charset="-128"/>
                <a:ea typeface="游ゴシック" panose="020B0400000000000000" pitchFamily="50" charset="-128"/>
              </a:rPr>
              <a:t>6.1cm)</a:t>
            </a:r>
            <a:endParaRPr kumimoji="1" lang="en-US" altLang="ja-JP" sz="1100" dirty="0">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A09EFDB2-2F03-4C98-61CA-42E591A2F306}"/>
              </a:ext>
            </a:extLst>
          </p:cNvPr>
          <p:cNvSpPr txBox="1"/>
          <p:nvPr/>
        </p:nvSpPr>
        <p:spPr>
          <a:xfrm>
            <a:off x="6744072" y="5086345"/>
            <a:ext cx="1260245" cy="430887"/>
          </a:xfrm>
          <a:prstGeom prst="rect">
            <a:avLst/>
          </a:prstGeom>
          <a:noFill/>
        </p:spPr>
        <p:txBody>
          <a:bodyPr wrap="square" rtlCol="0">
            <a:spAutoFit/>
          </a:bodyPr>
          <a:lstStyle/>
          <a:p>
            <a:pPr algn="ctr"/>
            <a:r>
              <a:rPr lang="ja-JP" altLang="en-US" sz="1100" dirty="0">
                <a:latin typeface="游ゴシック" panose="020B0400000000000000" pitchFamily="50" charset="-128"/>
                <a:ea typeface="游ゴシック" panose="020B0400000000000000" pitchFamily="50" charset="-128"/>
              </a:rPr>
              <a:t>シリアルボウル</a:t>
            </a:r>
            <a:endParaRPr lang="en-US" altLang="ja-JP" sz="1100" dirty="0">
              <a:latin typeface="游ゴシック" panose="020B0400000000000000" pitchFamily="50" charset="-128"/>
              <a:ea typeface="游ゴシック" panose="020B0400000000000000" pitchFamily="50" charset="-128"/>
            </a:endParaRPr>
          </a:p>
          <a:p>
            <a:pPr algn="ct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データ</a:t>
            </a:r>
            <a:r>
              <a:rPr lang="en-US" altLang="ja-JP" sz="1100" dirty="0">
                <a:latin typeface="游ゴシック" panose="020B0400000000000000" pitchFamily="50" charset="-128"/>
                <a:ea typeface="游ゴシック" panose="020B0400000000000000" pitchFamily="50" charset="-128"/>
              </a:rPr>
              <a:t>3.9cm)</a:t>
            </a:r>
            <a:endParaRPr kumimoji="1" lang="en-US" altLang="ja-JP" sz="1100"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231D1383-DD8F-3E2F-D680-050DDAF3E783}"/>
              </a:ext>
            </a:extLst>
          </p:cNvPr>
          <p:cNvSpPr txBox="1"/>
          <p:nvPr/>
        </p:nvSpPr>
        <p:spPr>
          <a:xfrm>
            <a:off x="10344472" y="5086345"/>
            <a:ext cx="1174329" cy="430887"/>
          </a:xfrm>
          <a:prstGeom prst="rect">
            <a:avLst/>
          </a:prstGeom>
          <a:noFill/>
        </p:spPr>
        <p:txBody>
          <a:bodyPr wrap="square" rtlCol="0">
            <a:spAutoFit/>
          </a:bodyPr>
          <a:lstStyle/>
          <a:p>
            <a:pPr algn="ctr"/>
            <a:r>
              <a:rPr lang="ja-JP" altLang="en-US" sz="1100" dirty="0">
                <a:latin typeface="游ゴシック" panose="020B0400000000000000" pitchFamily="50" charset="-128"/>
                <a:ea typeface="游ゴシック" panose="020B0400000000000000" pitchFamily="50" charset="-128"/>
              </a:rPr>
              <a:t>サラダボウル</a:t>
            </a:r>
            <a:endParaRPr lang="en-US" altLang="ja-JP" sz="1100" dirty="0">
              <a:latin typeface="游ゴシック" panose="020B0400000000000000" pitchFamily="50" charset="-128"/>
              <a:ea typeface="游ゴシック" panose="020B0400000000000000" pitchFamily="50" charset="-128"/>
            </a:endParaRPr>
          </a:p>
          <a:p>
            <a:pPr algn="ct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データ</a:t>
            </a:r>
            <a:r>
              <a:rPr lang="en-US" altLang="ja-JP" sz="1100" dirty="0">
                <a:latin typeface="游ゴシック" panose="020B0400000000000000" pitchFamily="50" charset="-128"/>
                <a:ea typeface="游ゴシック" panose="020B0400000000000000" pitchFamily="50" charset="-128"/>
              </a:rPr>
              <a:t>2.1cm)</a:t>
            </a:r>
            <a:endParaRPr kumimoji="1" lang="en-US" altLang="ja-JP" sz="1100" dirty="0">
              <a:latin typeface="游ゴシック" panose="020B0400000000000000" pitchFamily="50" charset="-128"/>
              <a:ea typeface="游ゴシック" panose="020B0400000000000000" pitchFamily="50" charset="-128"/>
            </a:endParaRPr>
          </a:p>
        </p:txBody>
      </p:sp>
      <p:sp>
        <p:nvSpPr>
          <p:cNvPr id="28" name="テキスト ボックス 27">
            <a:extLst>
              <a:ext uri="{FF2B5EF4-FFF2-40B4-BE49-F238E27FC236}">
                <a16:creationId xmlns:a16="http://schemas.microsoft.com/office/drawing/2014/main" id="{12843E68-B2A2-269F-EE45-62911B9D0B23}"/>
              </a:ext>
            </a:extLst>
          </p:cNvPr>
          <p:cNvSpPr txBox="1"/>
          <p:nvPr/>
        </p:nvSpPr>
        <p:spPr>
          <a:xfrm>
            <a:off x="8504992" y="5086345"/>
            <a:ext cx="1370196" cy="430887"/>
          </a:xfrm>
          <a:prstGeom prst="rect">
            <a:avLst/>
          </a:prstGeom>
          <a:noFill/>
        </p:spPr>
        <p:txBody>
          <a:bodyPr wrap="square" rtlCol="0">
            <a:spAutoFit/>
          </a:bodyPr>
          <a:lstStyle/>
          <a:p>
            <a:pPr algn="ctr"/>
            <a:r>
              <a:rPr kumimoji="1" lang="ja-JP" altLang="en-US" sz="1100" dirty="0">
                <a:latin typeface="游ゴシック" panose="020B0400000000000000" pitchFamily="50" charset="-128"/>
                <a:ea typeface="游ゴシック" panose="020B0400000000000000" pitchFamily="50" charset="-128"/>
              </a:rPr>
              <a:t>グラス</a:t>
            </a:r>
            <a:endParaRPr kumimoji="1" lang="en-US" altLang="ja-JP" sz="1100" dirty="0">
              <a:latin typeface="游ゴシック" panose="020B0400000000000000" pitchFamily="50" charset="-128"/>
              <a:ea typeface="游ゴシック" panose="020B0400000000000000" pitchFamily="50" charset="-128"/>
            </a:endParaRPr>
          </a:p>
          <a:p>
            <a:pPr algn="ct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データ</a:t>
            </a:r>
            <a:r>
              <a:rPr lang="en-US" altLang="ja-JP" sz="1100" dirty="0">
                <a:latin typeface="游ゴシック" panose="020B0400000000000000" pitchFamily="50" charset="-128"/>
                <a:ea typeface="游ゴシック" panose="020B0400000000000000" pitchFamily="50" charset="-128"/>
              </a:rPr>
              <a:t>1.8cm)</a:t>
            </a:r>
            <a:endParaRPr kumimoji="1" lang="en-US" altLang="ja-JP" sz="1100" dirty="0">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C0B4A4EB-72DD-8EDE-6AED-F7282E8B75CB}"/>
              </a:ext>
            </a:extLst>
          </p:cNvPr>
          <p:cNvSpPr txBox="1"/>
          <p:nvPr/>
        </p:nvSpPr>
        <p:spPr>
          <a:xfrm>
            <a:off x="4221747" y="5086345"/>
            <a:ext cx="1370197" cy="430887"/>
          </a:xfrm>
          <a:prstGeom prst="rect">
            <a:avLst/>
          </a:prstGeom>
          <a:noFill/>
        </p:spPr>
        <p:txBody>
          <a:bodyPr wrap="square" rtlCol="0">
            <a:spAutoFit/>
          </a:bodyPr>
          <a:lstStyle/>
          <a:p>
            <a:pPr algn="ctr"/>
            <a:r>
              <a:rPr lang="ja-JP" altLang="en-US" sz="1100" dirty="0">
                <a:latin typeface="游ゴシック" panose="020B0400000000000000" pitchFamily="50" charset="-128"/>
                <a:ea typeface="游ゴシック" panose="020B0400000000000000" pitchFamily="50" charset="-128"/>
              </a:rPr>
              <a:t>デザートプレート</a:t>
            </a:r>
            <a:endParaRPr lang="en-US" altLang="ja-JP" sz="1100" dirty="0">
              <a:latin typeface="游ゴシック" panose="020B0400000000000000" pitchFamily="50" charset="-128"/>
              <a:ea typeface="游ゴシック" panose="020B0400000000000000" pitchFamily="50" charset="-128"/>
            </a:endParaRPr>
          </a:p>
          <a:p>
            <a:pPr algn="ct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データ</a:t>
            </a:r>
            <a:r>
              <a:rPr lang="en-US" altLang="ja-JP" sz="1100" dirty="0">
                <a:latin typeface="游ゴシック" panose="020B0400000000000000" pitchFamily="50" charset="-128"/>
                <a:ea typeface="游ゴシック" panose="020B0400000000000000" pitchFamily="50" charset="-128"/>
              </a:rPr>
              <a:t>4.6cm)</a:t>
            </a:r>
            <a:endParaRPr kumimoji="1" lang="en-US" altLang="ja-JP" sz="1100" dirty="0">
              <a:latin typeface="游ゴシック" panose="020B0400000000000000" pitchFamily="50" charset="-128"/>
              <a:ea typeface="游ゴシック" panose="020B0400000000000000" pitchFamily="50" charset="-128"/>
            </a:endParaRPr>
          </a:p>
        </p:txBody>
      </p:sp>
      <p:sp>
        <p:nvSpPr>
          <p:cNvPr id="30" name="タイトル 1">
            <a:extLst>
              <a:ext uri="{FF2B5EF4-FFF2-40B4-BE49-F238E27FC236}">
                <a16:creationId xmlns:a16="http://schemas.microsoft.com/office/drawing/2014/main" id="{75114936-0F81-9BEE-187A-F0E5B197E06E}"/>
              </a:ext>
            </a:extLst>
          </p:cNvPr>
          <p:cNvSpPr txBox="1">
            <a:spLocks/>
          </p:cNvSpPr>
          <p:nvPr/>
        </p:nvSpPr>
        <p:spPr>
          <a:xfrm>
            <a:off x="1525724" y="137524"/>
            <a:ext cx="10186900" cy="938535"/>
          </a:xfrm>
          <a:prstGeom prst="rect">
            <a:avLst/>
          </a:prstGeom>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latin typeface="游ゴシック" panose="020B0400000000000000" pitchFamily="50" charset="-128"/>
                <a:ea typeface="游ゴシック" panose="020B0400000000000000" pitchFamily="50" charset="-128"/>
              </a:rPr>
              <a:t>食器類のサイズ</a:t>
            </a:r>
          </a:p>
        </p:txBody>
      </p:sp>
      <p:cxnSp>
        <p:nvCxnSpPr>
          <p:cNvPr id="31" name="直線コネクタ 30">
            <a:extLst>
              <a:ext uri="{FF2B5EF4-FFF2-40B4-BE49-F238E27FC236}">
                <a16:creationId xmlns:a16="http://schemas.microsoft.com/office/drawing/2014/main" id="{44AE7268-61A0-51DA-0E44-1236FA6E2139}"/>
              </a:ext>
            </a:extLst>
          </p:cNvPr>
          <p:cNvCxnSpPr>
            <a:cxnSpLocks/>
          </p:cNvCxnSpPr>
          <p:nvPr/>
        </p:nvCxnSpPr>
        <p:spPr>
          <a:xfrm>
            <a:off x="551384" y="1052736"/>
            <a:ext cx="11089232" cy="0"/>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図 31">
            <a:extLst>
              <a:ext uri="{FF2B5EF4-FFF2-40B4-BE49-F238E27FC236}">
                <a16:creationId xmlns:a16="http://schemas.microsoft.com/office/drawing/2014/main" id="{A46F0362-FDBC-B59E-0D7F-BD661ABA31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6" y="-346447"/>
            <a:ext cx="1755766" cy="1755766"/>
          </a:xfrm>
          <a:prstGeom prst="rect">
            <a:avLst/>
          </a:prstGeom>
        </p:spPr>
      </p:pic>
      <p:sp>
        <p:nvSpPr>
          <p:cNvPr id="3" name="テキスト ボックス 2">
            <a:extLst>
              <a:ext uri="{FF2B5EF4-FFF2-40B4-BE49-F238E27FC236}">
                <a16:creationId xmlns:a16="http://schemas.microsoft.com/office/drawing/2014/main" id="{6A69024B-679A-D5B4-43F1-E02030706591}"/>
              </a:ext>
            </a:extLst>
          </p:cNvPr>
          <p:cNvSpPr txBox="1"/>
          <p:nvPr/>
        </p:nvSpPr>
        <p:spPr>
          <a:xfrm>
            <a:off x="1525724" y="1310647"/>
            <a:ext cx="10114891" cy="830997"/>
          </a:xfrm>
          <a:prstGeom prst="rect">
            <a:avLst/>
          </a:prstGeom>
          <a:noFill/>
        </p:spPr>
        <p:txBody>
          <a:bodyPr wrap="square" rtlCol="0">
            <a:spAutoFit/>
          </a:bodyPr>
          <a:lstStyle/>
          <a:p>
            <a:r>
              <a:rPr kumimoji="1" lang="ja-JP" altLang="en-US" sz="1600" dirty="0">
                <a:latin typeface="+mj-ea"/>
                <a:ea typeface="+mj-ea"/>
              </a:rPr>
              <a:t>ご自身でデータ作成される際や、配布のテンプレート以外の配置や食器をご利用される場合、</a:t>
            </a:r>
            <a:endParaRPr kumimoji="1" lang="en-US" altLang="ja-JP" sz="1600" dirty="0">
              <a:latin typeface="+mj-ea"/>
              <a:ea typeface="+mj-ea"/>
            </a:endParaRPr>
          </a:p>
          <a:p>
            <a:r>
              <a:rPr kumimoji="1" lang="ja-JP" altLang="en-US" sz="1600" dirty="0">
                <a:latin typeface="+mj-ea"/>
                <a:ea typeface="+mj-ea"/>
              </a:rPr>
              <a:t>データの差し替えが難しい場合等、こちらのデータサイズを参考に</a:t>
            </a:r>
            <a:r>
              <a:rPr lang="ja-JP" altLang="en-US" sz="1600" dirty="0">
                <a:latin typeface="+mj-ea"/>
                <a:ea typeface="+mj-ea"/>
              </a:rPr>
              <a:t>編集をお試しください。</a:t>
            </a:r>
            <a:endParaRPr lang="en-US" altLang="ja-JP" sz="1600" dirty="0">
              <a:latin typeface="+mj-ea"/>
              <a:ea typeface="+mj-ea"/>
            </a:endParaRPr>
          </a:p>
          <a:p>
            <a:r>
              <a:rPr kumimoji="1" lang="ja-JP" altLang="en-US" sz="1600" dirty="0">
                <a:latin typeface="+mj-ea"/>
                <a:ea typeface="+mj-ea"/>
              </a:rPr>
              <a:t>また、編集時の操作に関しましては、</a:t>
            </a:r>
            <a:r>
              <a:rPr lang="ja-JP" altLang="en-US" sz="1600" dirty="0">
                <a:latin typeface="+mj-ea"/>
                <a:ea typeface="+mj-ea"/>
              </a:rPr>
              <a:t>セクション「作成・編集方法」をご確認ください。</a:t>
            </a:r>
            <a:endParaRPr kumimoji="1" lang="en-US" altLang="ja-JP" sz="1600" dirty="0">
              <a:latin typeface="+mj-ea"/>
              <a:ea typeface="+mj-ea"/>
            </a:endParaRPr>
          </a:p>
        </p:txBody>
      </p:sp>
    </p:spTree>
    <p:extLst>
      <p:ext uri="{BB962C8B-B14F-4D97-AF65-F5344CB8AC3E}">
        <p14:creationId xmlns:p14="http://schemas.microsoft.com/office/powerpoint/2010/main" val="176883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72F48B11-A181-F3AA-E086-156123A7217D}"/>
              </a:ext>
            </a:extLst>
          </p:cNvPr>
          <p:cNvGrpSpPr/>
          <p:nvPr/>
        </p:nvGrpSpPr>
        <p:grpSpPr>
          <a:xfrm>
            <a:off x="-4622" y="0"/>
            <a:ext cx="12298167" cy="6878432"/>
            <a:chOff x="-4611" y="-1"/>
            <a:chExt cx="12268681" cy="6875002"/>
          </a:xfrm>
        </p:grpSpPr>
        <p:grpSp>
          <p:nvGrpSpPr>
            <p:cNvPr id="79" name="グループ化 78">
              <a:extLst>
                <a:ext uri="{FF2B5EF4-FFF2-40B4-BE49-F238E27FC236}">
                  <a16:creationId xmlns:a16="http://schemas.microsoft.com/office/drawing/2014/main" id="{79FD36C1-35BC-6943-5367-6A543466CC0C}"/>
                </a:ext>
              </a:extLst>
            </p:cNvPr>
            <p:cNvGrpSpPr/>
            <p:nvPr/>
          </p:nvGrpSpPr>
          <p:grpSpPr>
            <a:xfrm>
              <a:off x="-4611" y="-1"/>
              <a:ext cx="12268681" cy="6875002"/>
              <a:chOff x="-4611" y="-1"/>
              <a:chExt cx="12268681" cy="6875002"/>
            </a:xfrm>
          </p:grpSpPr>
          <p:pic>
            <p:nvPicPr>
              <p:cNvPr id="77" name="図 76">
                <a:extLst>
                  <a:ext uri="{FF2B5EF4-FFF2-40B4-BE49-F238E27FC236}">
                    <a16:creationId xmlns:a16="http://schemas.microsoft.com/office/drawing/2014/main" id="{91331529-377B-6B1C-018E-BE1F9751C05C}"/>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13469" r="3611" b="9858"/>
              <a:stretch/>
            </p:blipFill>
            <p:spPr>
              <a:xfrm>
                <a:off x="-4611" y="-1"/>
                <a:ext cx="12192000" cy="6858000"/>
              </a:xfrm>
              <a:prstGeom prst="rect">
                <a:avLst/>
              </a:prstGeom>
            </p:spPr>
          </p:pic>
          <p:sp>
            <p:nvSpPr>
              <p:cNvPr id="78" name="テキスト ボックス 77">
                <a:extLst>
                  <a:ext uri="{FF2B5EF4-FFF2-40B4-BE49-F238E27FC236}">
                    <a16:creationId xmlns:a16="http://schemas.microsoft.com/office/drawing/2014/main" id="{CE9FC210-903F-C624-0571-01058E7E2660}"/>
                  </a:ext>
                </a:extLst>
              </p:cNvPr>
              <p:cNvSpPr txBox="1"/>
              <p:nvPr/>
            </p:nvSpPr>
            <p:spPr>
              <a:xfrm>
                <a:off x="10068070" y="5736796"/>
                <a:ext cx="2196000" cy="1138205"/>
              </a:xfrm>
              <a:prstGeom prst="rect">
                <a:avLst/>
              </a:prstGeom>
              <a:noFill/>
            </p:spPr>
            <p:txBody>
              <a:bodyPr wrap="square" rtlCol="0">
                <a:spAutoFit/>
              </a:bodyPr>
              <a:lstStyle/>
              <a:p>
                <a:r>
                  <a:rPr kumimoji="1" lang="ja-JP" altLang="en-US" sz="2400" b="1" dirty="0">
                    <a:latin typeface="游ゴシック" panose="020B0400000000000000" pitchFamily="50" charset="-128"/>
                    <a:ea typeface="游ゴシック" panose="020B0400000000000000" pitchFamily="50" charset="-128"/>
                  </a:rPr>
                  <a:t>背景データ</a:t>
                </a:r>
                <a:endParaRPr kumimoji="1" lang="en-US" altLang="ja-JP" sz="2400" b="1" dirty="0">
                  <a:latin typeface="游ゴシック" panose="020B0400000000000000" pitchFamily="50" charset="-128"/>
                  <a:ea typeface="游ゴシック" panose="020B0400000000000000" pitchFamily="50" charset="-128"/>
                </a:endParaRPr>
              </a:p>
              <a:p>
                <a:endParaRPr kumimoji="1" lang="en-US" altLang="ja-JP" sz="1600" dirty="0">
                  <a:latin typeface="游ゴシック" panose="020B0400000000000000" pitchFamily="50" charset="-128"/>
                  <a:ea typeface="游ゴシック" panose="020B0400000000000000" pitchFamily="50" charset="-128"/>
                </a:endParaRPr>
              </a:p>
              <a:p>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わかりやすくする為に設定しております。</a:t>
                </a:r>
                <a:endParaRPr kumimoji="1" lang="ja-JP" altLang="en-US" sz="2400" dirty="0">
                  <a:latin typeface="游ゴシック" panose="020B0400000000000000" pitchFamily="50" charset="-128"/>
                  <a:ea typeface="游ゴシック" panose="020B0400000000000000" pitchFamily="50" charset="-128"/>
                </a:endParaRPr>
              </a:p>
            </p:txBody>
          </p:sp>
        </p:grpSp>
        <p:sp>
          <p:nvSpPr>
            <p:cNvPr id="3" name="テキスト ボックス 2">
              <a:extLst>
                <a:ext uri="{FF2B5EF4-FFF2-40B4-BE49-F238E27FC236}">
                  <a16:creationId xmlns:a16="http://schemas.microsoft.com/office/drawing/2014/main" id="{07576871-E24C-39BC-5B51-530E177288CA}"/>
                </a:ext>
              </a:extLst>
            </p:cNvPr>
            <p:cNvSpPr txBox="1"/>
            <p:nvPr/>
          </p:nvSpPr>
          <p:spPr>
            <a:xfrm>
              <a:off x="35789" y="25192"/>
              <a:ext cx="6408712" cy="677108"/>
            </a:xfrm>
            <a:prstGeom prst="rect">
              <a:avLst/>
            </a:prstGeom>
            <a:noFill/>
          </p:spPr>
          <p:txBody>
            <a:bodyPr wrap="square">
              <a:spAutoFit/>
            </a:bodyPr>
            <a:lstStyle/>
            <a:p>
              <a:r>
                <a:rPr lang="ja-JP" altLang="en-US" sz="2400" b="1" dirty="0">
                  <a:latin typeface="游ゴシック" panose="020B0400000000000000" pitchFamily="50" charset="-128"/>
                  <a:ea typeface="游ゴシック" panose="020B0400000000000000" pitchFamily="50" charset="-128"/>
                </a:rPr>
                <a:t>データ利用例</a:t>
              </a:r>
              <a:endParaRPr lang="en-US" altLang="ja-JP" sz="2400" b="1" dirty="0">
                <a:latin typeface="游ゴシック" panose="020B0400000000000000" pitchFamily="50" charset="-128"/>
                <a:ea typeface="游ゴシック" panose="020B0400000000000000" pitchFamily="50" charset="-128"/>
              </a:endParaRPr>
            </a:p>
            <a:p>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配布テンプレートと同一内容配置となります。</a:t>
              </a:r>
              <a:endParaRPr lang="ja-JP" altLang="en-US" sz="1400" dirty="0"/>
            </a:p>
          </p:txBody>
        </p:sp>
      </p:grpSp>
      <p:grpSp>
        <p:nvGrpSpPr>
          <p:cNvPr id="40" name="グループ化 39">
            <a:extLst>
              <a:ext uri="{FF2B5EF4-FFF2-40B4-BE49-F238E27FC236}">
                <a16:creationId xmlns:a16="http://schemas.microsoft.com/office/drawing/2014/main" id="{BC00B368-1F74-4B20-21C5-CF42FEA47357}"/>
              </a:ext>
            </a:extLst>
          </p:cNvPr>
          <p:cNvGrpSpPr/>
          <p:nvPr/>
        </p:nvGrpSpPr>
        <p:grpSpPr>
          <a:xfrm>
            <a:off x="2032610" y="646842"/>
            <a:ext cx="2196000" cy="2196000"/>
            <a:chOff x="839416" y="548680"/>
            <a:chExt cx="2088000" cy="2088000"/>
          </a:xfrm>
        </p:grpSpPr>
        <p:sp>
          <p:nvSpPr>
            <p:cNvPr id="41" name="楕円 40">
              <a:extLst>
                <a:ext uri="{FF2B5EF4-FFF2-40B4-BE49-F238E27FC236}">
                  <a16:creationId xmlns:a16="http://schemas.microsoft.com/office/drawing/2014/main" id="{0478B88E-F3BB-712A-A328-72BA7134C964}"/>
                </a:ext>
              </a:extLst>
            </p:cNvPr>
            <p:cNvSpPr/>
            <p:nvPr/>
          </p:nvSpPr>
          <p:spPr>
            <a:xfrm>
              <a:off x="839416" y="548680"/>
              <a:ext cx="2088000" cy="20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247840AE-3ABB-0DD0-38A8-C70B040705E9}"/>
                </a:ext>
              </a:extLst>
            </p:cNvPr>
            <p:cNvSpPr txBox="1"/>
            <p:nvPr/>
          </p:nvSpPr>
          <p:spPr>
            <a:xfrm>
              <a:off x="1075336" y="1427391"/>
              <a:ext cx="1656184" cy="292640"/>
            </a:xfrm>
            <a:prstGeom prst="rect">
              <a:avLst/>
            </a:prstGeom>
            <a:noFill/>
          </p:spPr>
          <p:txBody>
            <a:bodyPr wrap="square" rtlCol="0">
              <a:spAutoFit/>
            </a:bodyPr>
            <a:lstStyle/>
            <a:p>
              <a:pPr algn="ctr"/>
              <a:r>
                <a:rPr lang="ja-JP" altLang="en-US" sz="1400" dirty="0"/>
                <a:t>ディナープレート</a:t>
              </a:r>
              <a:endParaRPr kumimoji="1" lang="ja-JP" altLang="en-US" dirty="0"/>
            </a:p>
          </p:txBody>
        </p:sp>
      </p:grpSp>
      <p:grpSp>
        <p:nvGrpSpPr>
          <p:cNvPr id="43" name="グループ化 42">
            <a:extLst>
              <a:ext uri="{FF2B5EF4-FFF2-40B4-BE49-F238E27FC236}">
                <a16:creationId xmlns:a16="http://schemas.microsoft.com/office/drawing/2014/main" id="{2F64B81C-139B-A21C-7C6A-0B9CA53C5AB7}"/>
              </a:ext>
            </a:extLst>
          </p:cNvPr>
          <p:cNvGrpSpPr/>
          <p:nvPr/>
        </p:nvGrpSpPr>
        <p:grpSpPr>
          <a:xfrm>
            <a:off x="5277483" y="2705578"/>
            <a:ext cx="1656184" cy="1440000"/>
            <a:chOff x="4223720" y="1132184"/>
            <a:chExt cx="1656184" cy="1440000"/>
          </a:xfrm>
        </p:grpSpPr>
        <p:sp>
          <p:nvSpPr>
            <p:cNvPr id="44" name="楕円 43">
              <a:extLst>
                <a:ext uri="{FF2B5EF4-FFF2-40B4-BE49-F238E27FC236}">
                  <a16:creationId xmlns:a16="http://schemas.microsoft.com/office/drawing/2014/main" id="{489E77AC-15B1-7737-C6D2-C94B52B998D9}"/>
                </a:ext>
              </a:extLst>
            </p:cNvPr>
            <p:cNvSpPr/>
            <p:nvPr/>
          </p:nvSpPr>
          <p:spPr>
            <a:xfrm>
              <a:off x="4295800" y="1132184"/>
              <a:ext cx="144000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kumimoji="1" lang="ja-JP" altLang="en-US" dirty="0"/>
            </a:p>
          </p:txBody>
        </p:sp>
        <p:sp>
          <p:nvSpPr>
            <p:cNvPr id="45" name="テキスト ボックス 44">
              <a:extLst>
                <a:ext uri="{FF2B5EF4-FFF2-40B4-BE49-F238E27FC236}">
                  <a16:creationId xmlns:a16="http://schemas.microsoft.com/office/drawing/2014/main" id="{94EECF68-5E28-D70A-9548-5D7E2D5AF887}"/>
                </a:ext>
              </a:extLst>
            </p:cNvPr>
            <p:cNvSpPr txBox="1"/>
            <p:nvPr/>
          </p:nvSpPr>
          <p:spPr>
            <a:xfrm>
              <a:off x="4223720" y="1688373"/>
              <a:ext cx="1656184" cy="307777"/>
            </a:xfrm>
            <a:prstGeom prst="rect">
              <a:avLst/>
            </a:prstGeom>
            <a:noFill/>
          </p:spPr>
          <p:txBody>
            <a:bodyPr wrap="square" rtlCol="0">
              <a:spAutoFit/>
            </a:bodyPr>
            <a:lstStyle/>
            <a:p>
              <a:pPr algn="ctr"/>
              <a:r>
                <a:rPr lang="ja-JP" altLang="en-US" sz="1400" dirty="0"/>
                <a:t>シリアルボウル</a:t>
              </a:r>
              <a:endParaRPr kumimoji="1" lang="ja-JP" altLang="en-US" sz="1400" dirty="0"/>
            </a:p>
          </p:txBody>
        </p:sp>
      </p:grpSp>
      <p:grpSp>
        <p:nvGrpSpPr>
          <p:cNvPr id="46" name="グループ化 45">
            <a:extLst>
              <a:ext uri="{FF2B5EF4-FFF2-40B4-BE49-F238E27FC236}">
                <a16:creationId xmlns:a16="http://schemas.microsoft.com/office/drawing/2014/main" id="{F476060F-5743-6AAC-DF7D-4D53AD4D27B2}"/>
              </a:ext>
            </a:extLst>
          </p:cNvPr>
          <p:cNvGrpSpPr/>
          <p:nvPr/>
        </p:nvGrpSpPr>
        <p:grpSpPr>
          <a:xfrm>
            <a:off x="6384032" y="2428205"/>
            <a:ext cx="1656184" cy="864000"/>
            <a:chOff x="8292196" y="1597368"/>
            <a:chExt cx="1656184" cy="864000"/>
          </a:xfrm>
        </p:grpSpPr>
        <p:sp>
          <p:nvSpPr>
            <p:cNvPr id="47" name="楕円 46">
              <a:extLst>
                <a:ext uri="{FF2B5EF4-FFF2-40B4-BE49-F238E27FC236}">
                  <a16:creationId xmlns:a16="http://schemas.microsoft.com/office/drawing/2014/main" id="{3D5A2BEC-1914-1B75-2AC7-1E3B18637DE8}"/>
                </a:ext>
              </a:extLst>
            </p:cNvPr>
            <p:cNvSpPr/>
            <p:nvPr/>
          </p:nvSpPr>
          <p:spPr>
            <a:xfrm>
              <a:off x="8688288" y="1597368"/>
              <a:ext cx="864000" cy="86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kumimoji="1" lang="ja-JP" altLang="en-US" dirty="0"/>
            </a:p>
          </p:txBody>
        </p:sp>
        <p:sp>
          <p:nvSpPr>
            <p:cNvPr id="48" name="テキスト ボックス 47">
              <a:extLst>
                <a:ext uri="{FF2B5EF4-FFF2-40B4-BE49-F238E27FC236}">
                  <a16:creationId xmlns:a16="http://schemas.microsoft.com/office/drawing/2014/main" id="{76606451-A688-3751-7D6A-FFEB428B3B32}"/>
                </a:ext>
              </a:extLst>
            </p:cNvPr>
            <p:cNvSpPr txBox="1"/>
            <p:nvPr/>
          </p:nvSpPr>
          <p:spPr>
            <a:xfrm>
              <a:off x="8292196" y="1875479"/>
              <a:ext cx="1656184" cy="307777"/>
            </a:xfrm>
            <a:prstGeom prst="rect">
              <a:avLst/>
            </a:prstGeom>
            <a:noFill/>
          </p:spPr>
          <p:txBody>
            <a:bodyPr wrap="square" rtlCol="0">
              <a:spAutoFit/>
            </a:bodyPr>
            <a:lstStyle/>
            <a:p>
              <a:pPr algn="ctr"/>
              <a:r>
                <a:rPr lang="ja-JP" altLang="en-US" sz="1400" dirty="0"/>
                <a:t>グラス</a:t>
              </a:r>
              <a:endParaRPr kumimoji="1" lang="ja-JP" altLang="en-US" sz="1400" dirty="0"/>
            </a:p>
          </p:txBody>
        </p:sp>
      </p:grpSp>
      <p:grpSp>
        <p:nvGrpSpPr>
          <p:cNvPr id="49" name="グループ化 48">
            <a:extLst>
              <a:ext uri="{FF2B5EF4-FFF2-40B4-BE49-F238E27FC236}">
                <a16:creationId xmlns:a16="http://schemas.microsoft.com/office/drawing/2014/main" id="{5BAE904C-7D43-1099-DA47-7D9DEA407A44}"/>
              </a:ext>
            </a:extLst>
          </p:cNvPr>
          <p:cNvGrpSpPr/>
          <p:nvPr/>
        </p:nvGrpSpPr>
        <p:grpSpPr>
          <a:xfrm>
            <a:off x="2016786" y="4146850"/>
            <a:ext cx="2196000" cy="2196000"/>
            <a:chOff x="839416" y="548680"/>
            <a:chExt cx="2088000" cy="2088000"/>
          </a:xfrm>
        </p:grpSpPr>
        <p:sp>
          <p:nvSpPr>
            <p:cNvPr id="50" name="楕円 49">
              <a:extLst>
                <a:ext uri="{FF2B5EF4-FFF2-40B4-BE49-F238E27FC236}">
                  <a16:creationId xmlns:a16="http://schemas.microsoft.com/office/drawing/2014/main" id="{27C87C08-0DD3-3F83-339A-033337D04EE7}"/>
                </a:ext>
              </a:extLst>
            </p:cNvPr>
            <p:cNvSpPr/>
            <p:nvPr/>
          </p:nvSpPr>
          <p:spPr>
            <a:xfrm>
              <a:off x="839416" y="548680"/>
              <a:ext cx="2088000" cy="20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05C08DD0-AD64-61C2-C4AE-04E56D3773E2}"/>
                </a:ext>
              </a:extLst>
            </p:cNvPr>
            <p:cNvSpPr txBox="1"/>
            <p:nvPr/>
          </p:nvSpPr>
          <p:spPr>
            <a:xfrm>
              <a:off x="1075336" y="1427391"/>
              <a:ext cx="1656184" cy="292640"/>
            </a:xfrm>
            <a:prstGeom prst="rect">
              <a:avLst/>
            </a:prstGeom>
            <a:noFill/>
          </p:spPr>
          <p:txBody>
            <a:bodyPr wrap="square" rtlCol="0">
              <a:spAutoFit/>
            </a:bodyPr>
            <a:lstStyle/>
            <a:p>
              <a:pPr algn="ctr"/>
              <a:r>
                <a:rPr lang="ja-JP" altLang="en-US" sz="1400" dirty="0"/>
                <a:t>ディナープレート</a:t>
              </a:r>
              <a:endParaRPr kumimoji="1" lang="ja-JP" altLang="en-US" sz="1400" dirty="0"/>
            </a:p>
          </p:txBody>
        </p:sp>
      </p:grpSp>
      <p:grpSp>
        <p:nvGrpSpPr>
          <p:cNvPr id="52" name="グループ化 51">
            <a:extLst>
              <a:ext uri="{FF2B5EF4-FFF2-40B4-BE49-F238E27FC236}">
                <a16:creationId xmlns:a16="http://schemas.microsoft.com/office/drawing/2014/main" id="{BF687EF8-EE0E-E78F-1789-0AA56D85EC43}"/>
              </a:ext>
            </a:extLst>
          </p:cNvPr>
          <p:cNvGrpSpPr/>
          <p:nvPr/>
        </p:nvGrpSpPr>
        <p:grpSpPr>
          <a:xfrm>
            <a:off x="8102296" y="4146850"/>
            <a:ext cx="2196000" cy="2196000"/>
            <a:chOff x="839416" y="548680"/>
            <a:chExt cx="2088000" cy="2088000"/>
          </a:xfrm>
        </p:grpSpPr>
        <p:sp>
          <p:nvSpPr>
            <p:cNvPr id="53" name="楕円 52">
              <a:extLst>
                <a:ext uri="{FF2B5EF4-FFF2-40B4-BE49-F238E27FC236}">
                  <a16:creationId xmlns:a16="http://schemas.microsoft.com/office/drawing/2014/main" id="{AB09FC88-8E86-7BC7-5458-8E5E0DE64904}"/>
                </a:ext>
              </a:extLst>
            </p:cNvPr>
            <p:cNvSpPr/>
            <p:nvPr/>
          </p:nvSpPr>
          <p:spPr>
            <a:xfrm>
              <a:off x="839416" y="548680"/>
              <a:ext cx="2088000" cy="20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012BAC93-406D-F752-296B-BF8A82076488}"/>
                </a:ext>
              </a:extLst>
            </p:cNvPr>
            <p:cNvSpPr txBox="1"/>
            <p:nvPr/>
          </p:nvSpPr>
          <p:spPr>
            <a:xfrm>
              <a:off x="1075336" y="1427391"/>
              <a:ext cx="1656184" cy="292640"/>
            </a:xfrm>
            <a:prstGeom prst="rect">
              <a:avLst/>
            </a:prstGeom>
            <a:noFill/>
          </p:spPr>
          <p:txBody>
            <a:bodyPr wrap="square" rtlCol="0">
              <a:spAutoFit/>
            </a:bodyPr>
            <a:lstStyle/>
            <a:p>
              <a:pPr algn="ctr"/>
              <a:r>
                <a:rPr lang="ja-JP" altLang="en-US" sz="1400" dirty="0"/>
                <a:t>ディナープレート</a:t>
              </a:r>
              <a:endParaRPr kumimoji="1" lang="ja-JP" altLang="en-US" sz="1400" dirty="0"/>
            </a:p>
          </p:txBody>
        </p:sp>
      </p:grpSp>
      <p:grpSp>
        <p:nvGrpSpPr>
          <p:cNvPr id="55" name="グループ化 54">
            <a:extLst>
              <a:ext uri="{FF2B5EF4-FFF2-40B4-BE49-F238E27FC236}">
                <a16:creationId xmlns:a16="http://schemas.microsoft.com/office/drawing/2014/main" id="{6420B401-237B-B687-2A6A-E908CCA627C4}"/>
              </a:ext>
            </a:extLst>
          </p:cNvPr>
          <p:cNvGrpSpPr/>
          <p:nvPr/>
        </p:nvGrpSpPr>
        <p:grpSpPr>
          <a:xfrm>
            <a:off x="8102296" y="646842"/>
            <a:ext cx="2196000" cy="2196000"/>
            <a:chOff x="839416" y="548680"/>
            <a:chExt cx="2088000" cy="2088000"/>
          </a:xfrm>
        </p:grpSpPr>
        <p:sp>
          <p:nvSpPr>
            <p:cNvPr id="56" name="楕円 55">
              <a:extLst>
                <a:ext uri="{FF2B5EF4-FFF2-40B4-BE49-F238E27FC236}">
                  <a16:creationId xmlns:a16="http://schemas.microsoft.com/office/drawing/2014/main" id="{F8433D4B-8180-6D97-4BC1-A6B189F6D429}"/>
                </a:ext>
              </a:extLst>
            </p:cNvPr>
            <p:cNvSpPr/>
            <p:nvPr/>
          </p:nvSpPr>
          <p:spPr>
            <a:xfrm>
              <a:off x="839416" y="548680"/>
              <a:ext cx="2088000" cy="208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E72E4220-844B-47F0-F2C3-2D5B8827C80C}"/>
                </a:ext>
              </a:extLst>
            </p:cNvPr>
            <p:cNvSpPr txBox="1"/>
            <p:nvPr/>
          </p:nvSpPr>
          <p:spPr>
            <a:xfrm>
              <a:off x="1075336" y="1427391"/>
              <a:ext cx="1656184" cy="292640"/>
            </a:xfrm>
            <a:prstGeom prst="rect">
              <a:avLst/>
            </a:prstGeom>
            <a:noFill/>
          </p:spPr>
          <p:txBody>
            <a:bodyPr wrap="square" rtlCol="0">
              <a:spAutoFit/>
            </a:bodyPr>
            <a:lstStyle/>
            <a:p>
              <a:pPr algn="ctr"/>
              <a:r>
                <a:rPr lang="ja-JP" altLang="en-US" sz="1400" dirty="0"/>
                <a:t>ディナープレート</a:t>
              </a:r>
              <a:endParaRPr kumimoji="1" lang="ja-JP" altLang="en-US" sz="1400" dirty="0"/>
            </a:p>
          </p:txBody>
        </p:sp>
      </p:grpSp>
      <p:grpSp>
        <p:nvGrpSpPr>
          <p:cNvPr id="58" name="グループ化 57">
            <a:extLst>
              <a:ext uri="{FF2B5EF4-FFF2-40B4-BE49-F238E27FC236}">
                <a16:creationId xmlns:a16="http://schemas.microsoft.com/office/drawing/2014/main" id="{9768E850-2C68-430F-7F07-172CC3E80F8D}"/>
              </a:ext>
            </a:extLst>
          </p:cNvPr>
          <p:cNvGrpSpPr/>
          <p:nvPr/>
        </p:nvGrpSpPr>
        <p:grpSpPr>
          <a:xfrm>
            <a:off x="6384032" y="3584165"/>
            <a:ext cx="1656184" cy="864000"/>
            <a:chOff x="8292196" y="1597368"/>
            <a:chExt cx="1656184" cy="864000"/>
          </a:xfrm>
        </p:grpSpPr>
        <p:sp>
          <p:nvSpPr>
            <p:cNvPr id="59" name="楕円 58">
              <a:extLst>
                <a:ext uri="{FF2B5EF4-FFF2-40B4-BE49-F238E27FC236}">
                  <a16:creationId xmlns:a16="http://schemas.microsoft.com/office/drawing/2014/main" id="{5658B0A3-AE56-7060-320B-7C001EEBCE99}"/>
                </a:ext>
              </a:extLst>
            </p:cNvPr>
            <p:cNvSpPr/>
            <p:nvPr/>
          </p:nvSpPr>
          <p:spPr>
            <a:xfrm>
              <a:off x="8688288" y="1597368"/>
              <a:ext cx="864000" cy="86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kumimoji="1" lang="ja-JP" altLang="en-US" dirty="0"/>
            </a:p>
          </p:txBody>
        </p:sp>
        <p:sp>
          <p:nvSpPr>
            <p:cNvPr id="60" name="テキスト ボックス 59">
              <a:extLst>
                <a:ext uri="{FF2B5EF4-FFF2-40B4-BE49-F238E27FC236}">
                  <a16:creationId xmlns:a16="http://schemas.microsoft.com/office/drawing/2014/main" id="{143B6E12-47FC-5B28-3636-43BC203C369A}"/>
                </a:ext>
              </a:extLst>
            </p:cNvPr>
            <p:cNvSpPr txBox="1"/>
            <p:nvPr/>
          </p:nvSpPr>
          <p:spPr>
            <a:xfrm>
              <a:off x="8292196" y="1875479"/>
              <a:ext cx="1656184" cy="307777"/>
            </a:xfrm>
            <a:prstGeom prst="rect">
              <a:avLst/>
            </a:prstGeom>
            <a:noFill/>
          </p:spPr>
          <p:txBody>
            <a:bodyPr wrap="square" rtlCol="0">
              <a:spAutoFit/>
            </a:bodyPr>
            <a:lstStyle/>
            <a:p>
              <a:pPr algn="ctr"/>
              <a:r>
                <a:rPr kumimoji="1" lang="ja-JP" altLang="en-US" sz="1400" dirty="0"/>
                <a:t>グラス</a:t>
              </a:r>
            </a:p>
          </p:txBody>
        </p:sp>
      </p:grpSp>
      <p:grpSp>
        <p:nvGrpSpPr>
          <p:cNvPr id="61" name="グループ化 60">
            <a:extLst>
              <a:ext uri="{FF2B5EF4-FFF2-40B4-BE49-F238E27FC236}">
                <a16:creationId xmlns:a16="http://schemas.microsoft.com/office/drawing/2014/main" id="{6A106B95-60FF-87A9-27CD-4B52CF8C57A0}"/>
              </a:ext>
            </a:extLst>
          </p:cNvPr>
          <p:cNvGrpSpPr/>
          <p:nvPr/>
        </p:nvGrpSpPr>
        <p:grpSpPr>
          <a:xfrm>
            <a:off x="4079776" y="2428205"/>
            <a:ext cx="1656184" cy="864000"/>
            <a:chOff x="8292196" y="1597368"/>
            <a:chExt cx="1656184" cy="864000"/>
          </a:xfrm>
        </p:grpSpPr>
        <p:sp>
          <p:nvSpPr>
            <p:cNvPr id="62" name="楕円 61">
              <a:extLst>
                <a:ext uri="{FF2B5EF4-FFF2-40B4-BE49-F238E27FC236}">
                  <a16:creationId xmlns:a16="http://schemas.microsoft.com/office/drawing/2014/main" id="{4C20314E-1A55-F622-691F-6767B78C0021}"/>
                </a:ext>
              </a:extLst>
            </p:cNvPr>
            <p:cNvSpPr/>
            <p:nvPr/>
          </p:nvSpPr>
          <p:spPr>
            <a:xfrm>
              <a:off x="8688288" y="1597368"/>
              <a:ext cx="864000" cy="86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kumimoji="1" lang="ja-JP" altLang="en-US" dirty="0"/>
            </a:p>
          </p:txBody>
        </p:sp>
        <p:sp>
          <p:nvSpPr>
            <p:cNvPr id="63" name="テキスト ボックス 62">
              <a:extLst>
                <a:ext uri="{FF2B5EF4-FFF2-40B4-BE49-F238E27FC236}">
                  <a16:creationId xmlns:a16="http://schemas.microsoft.com/office/drawing/2014/main" id="{F58DFE1D-71C2-15B5-283A-73B2B9E9FD1E}"/>
                </a:ext>
              </a:extLst>
            </p:cNvPr>
            <p:cNvSpPr txBox="1"/>
            <p:nvPr/>
          </p:nvSpPr>
          <p:spPr>
            <a:xfrm>
              <a:off x="8292196" y="1875479"/>
              <a:ext cx="1656184" cy="307777"/>
            </a:xfrm>
            <a:prstGeom prst="rect">
              <a:avLst/>
            </a:prstGeom>
            <a:noFill/>
          </p:spPr>
          <p:txBody>
            <a:bodyPr wrap="square" rtlCol="0">
              <a:spAutoFit/>
            </a:bodyPr>
            <a:lstStyle/>
            <a:p>
              <a:pPr algn="ctr"/>
              <a:r>
                <a:rPr kumimoji="1" lang="ja-JP" altLang="en-US" sz="1400" dirty="0"/>
                <a:t>グラス</a:t>
              </a:r>
            </a:p>
          </p:txBody>
        </p:sp>
      </p:grpSp>
      <p:grpSp>
        <p:nvGrpSpPr>
          <p:cNvPr id="64" name="グループ化 63">
            <a:extLst>
              <a:ext uri="{FF2B5EF4-FFF2-40B4-BE49-F238E27FC236}">
                <a16:creationId xmlns:a16="http://schemas.microsoft.com/office/drawing/2014/main" id="{C6F2C8FD-C75D-2E2F-F02C-114B503DBB30}"/>
              </a:ext>
            </a:extLst>
          </p:cNvPr>
          <p:cNvGrpSpPr/>
          <p:nvPr/>
        </p:nvGrpSpPr>
        <p:grpSpPr>
          <a:xfrm>
            <a:off x="4079776" y="3584165"/>
            <a:ext cx="1656184" cy="864000"/>
            <a:chOff x="8292196" y="1597368"/>
            <a:chExt cx="1656184" cy="864000"/>
          </a:xfrm>
        </p:grpSpPr>
        <p:sp>
          <p:nvSpPr>
            <p:cNvPr id="65" name="楕円 64">
              <a:extLst>
                <a:ext uri="{FF2B5EF4-FFF2-40B4-BE49-F238E27FC236}">
                  <a16:creationId xmlns:a16="http://schemas.microsoft.com/office/drawing/2014/main" id="{5E43E577-41BF-E9E9-01A2-55BFB7535856}"/>
                </a:ext>
              </a:extLst>
            </p:cNvPr>
            <p:cNvSpPr/>
            <p:nvPr/>
          </p:nvSpPr>
          <p:spPr>
            <a:xfrm>
              <a:off x="8688288" y="1597368"/>
              <a:ext cx="864000" cy="86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kumimoji="1" lang="ja-JP" altLang="en-US" dirty="0"/>
            </a:p>
          </p:txBody>
        </p:sp>
        <p:sp>
          <p:nvSpPr>
            <p:cNvPr id="66" name="テキスト ボックス 65">
              <a:extLst>
                <a:ext uri="{FF2B5EF4-FFF2-40B4-BE49-F238E27FC236}">
                  <a16:creationId xmlns:a16="http://schemas.microsoft.com/office/drawing/2014/main" id="{D7302D5D-A7A9-5762-D3E7-EDB1922609E2}"/>
                </a:ext>
              </a:extLst>
            </p:cNvPr>
            <p:cNvSpPr txBox="1"/>
            <p:nvPr/>
          </p:nvSpPr>
          <p:spPr>
            <a:xfrm>
              <a:off x="8292196" y="1875479"/>
              <a:ext cx="1656184" cy="307777"/>
            </a:xfrm>
            <a:prstGeom prst="rect">
              <a:avLst/>
            </a:prstGeom>
            <a:noFill/>
          </p:spPr>
          <p:txBody>
            <a:bodyPr wrap="square" rtlCol="0">
              <a:spAutoFit/>
            </a:bodyPr>
            <a:lstStyle/>
            <a:p>
              <a:pPr algn="ctr"/>
              <a:r>
                <a:rPr kumimoji="1" lang="ja-JP" altLang="en-US" sz="1400" dirty="0"/>
                <a:t>グラス</a:t>
              </a:r>
            </a:p>
          </p:txBody>
        </p:sp>
      </p:grpSp>
    </p:spTree>
    <p:extLst>
      <p:ext uri="{BB962C8B-B14F-4D97-AF65-F5344CB8AC3E}">
        <p14:creationId xmlns:p14="http://schemas.microsoft.com/office/powerpoint/2010/main" val="6543522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5645</TotalTime>
  <Words>888</Words>
  <Application>Microsoft Office PowerPoint</Application>
  <PresentationFormat>ワイド画面</PresentationFormat>
  <Paragraphs>167</Paragraphs>
  <Slides>8</Slides>
  <Notes>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ＭＳ Ｐゴシック</vt:lpstr>
      <vt:lpstr>游ゴシック</vt:lpstr>
      <vt:lpstr>Arial</vt:lpstr>
      <vt:lpstr>Calibri</vt:lpstr>
      <vt:lpstr>Office ​​テーマ</vt:lpstr>
      <vt:lpstr>プロジェクションマッピング用データ作成、操作について</vt:lpstr>
      <vt:lpstr>テーブル・食器について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杜の都ものづくり大学</dc:creator>
  <cp:lastPrinted>2022-02-22T10:08:07Z</cp:lastPrinted>
  <dcterms:created xsi:type="dcterms:W3CDTF">2018-03-23T04:39:20Z</dcterms:created>
  <dcterms:modified xsi:type="dcterms:W3CDTF">2022-09-20T02:59:11Z</dcterms:modified>
</cp:coreProperties>
</file>